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5"/>
  </p:notesMasterIdLst>
  <p:sldIdLst>
    <p:sldId id="256" r:id="rId2"/>
    <p:sldId id="257" r:id="rId3"/>
    <p:sldId id="263" r:id="rId4"/>
    <p:sldId id="258" r:id="rId5"/>
    <p:sldId id="264" r:id="rId6"/>
    <p:sldId id="259" r:id="rId7"/>
    <p:sldId id="266" r:id="rId8"/>
    <p:sldId id="260" r:id="rId9"/>
    <p:sldId id="261" r:id="rId10"/>
    <p:sldId id="267" r:id="rId11"/>
    <p:sldId id="269" r:id="rId12"/>
    <p:sldId id="268"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169" autoAdjust="0"/>
  </p:normalViewPr>
  <p:slideViewPr>
    <p:cSldViewPr snapToGrid="0">
      <p:cViewPr varScale="1">
        <p:scale>
          <a:sx n="152" d="100"/>
          <a:sy n="152" d="100"/>
        </p:scale>
        <p:origin x="6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2b1e4ff747f2af5" providerId="LiveId" clId="{00381C6D-507C-4D45-B4F2-72F4902E430C}"/>
    <pc:docChg chg="undo custSel addSld delSld modSld">
      <pc:chgData name="" userId="f2b1e4ff747f2af5" providerId="LiveId" clId="{00381C6D-507C-4D45-B4F2-72F4902E430C}" dt="2022-12-05T15:27:34.967" v="370" actId="27636"/>
      <pc:docMkLst>
        <pc:docMk/>
      </pc:docMkLst>
      <pc:sldChg chg="modSp">
        <pc:chgData name="" userId="f2b1e4ff747f2af5" providerId="LiveId" clId="{00381C6D-507C-4D45-B4F2-72F4902E430C}" dt="2022-12-05T15:27:34.967" v="370" actId="27636"/>
        <pc:sldMkLst>
          <pc:docMk/>
          <pc:sldMk cId="3690942633" sldId="256"/>
        </pc:sldMkLst>
        <pc:spChg chg="mod">
          <ac:chgData name="" userId="f2b1e4ff747f2af5" providerId="LiveId" clId="{00381C6D-507C-4D45-B4F2-72F4902E430C}" dt="2022-12-05T15:27:34.967" v="370" actId="27636"/>
          <ac:spMkLst>
            <pc:docMk/>
            <pc:sldMk cId="3690942633" sldId="256"/>
            <ac:spMk id="3" creationId="{7581DEB7-0BDA-D107-31E2-2CF99CA8A858}"/>
          </ac:spMkLst>
        </pc:spChg>
      </pc:sldChg>
      <pc:sldChg chg="addSp delSp modSp delAnim">
        <pc:chgData name="" userId="f2b1e4ff747f2af5" providerId="LiveId" clId="{00381C6D-507C-4D45-B4F2-72F4902E430C}" dt="2022-12-05T14:04:33.761" v="3"/>
        <pc:sldMkLst>
          <pc:docMk/>
          <pc:sldMk cId="1973586762" sldId="257"/>
        </pc:sldMkLst>
        <pc:picChg chg="add del mod">
          <ac:chgData name="" userId="f2b1e4ff747f2af5" providerId="LiveId" clId="{00381C6D-507C-4D45-B4F2-72F4902E430C}" dt="2022-12-05T14:04:02.505" v="2" actId="478"/>
          <ac:picMkLst>
            <pc:docMk/>
            <pc:sldMk cId="1973586762" sldId="257"/>
            <ac:picMk id="4" creationId="{10DFB114-0904-4409-861C-9DA658E6368B}"/>
          </ac:picMkLst>
        </pc:picChg>
        <pc:picChg chg="del">
          <ac:chgData name="" userId="f2b1e4ff747f2af5" providerId="LiveId" clId="{00381C6D-507C-4D45-B4F2-72F4902E430C}" dt="2022-12-05T14:02:47.823" v="0" actId="478"/>
          <ac:picMkLst>
            <pc:docMk/>
            <pc:sldMk cId="1973586762" sldId="257"/>
            <ac:picMk id="5" creationId="{31C17B4D-C514-6B5F-F80D-776422494037}"/>
          </ac:picMkLst>
        </pc:picChg>
        <pc:picChg chg="add mod">
          <ac:chgData name="" userId="f2b1e4ff747f2af5" providerId="LiveId" clId="{00381C6D-507C-4D45-B4F2-72F4902E430C}" dt="2022-12-05T14:04:33.761" v="3"/>
          <ac:picMkLst>
            <pc:docMk/>
            <pc:sldMk cId="1973586762" sldId="257"/>
            <ac:picMk id="6" creationId="{75CEF1C4-14CE-48E1-A2B4-1FD3A16CFDDB}"/>
          </ac:picMkLst>
        </pc:picChg>
      </pc:sldChg>
      <pc:sldChg chg="addSp modSp modAnim">
        <pc:chgData name="" userId="f2b1e4ff747f2af5" providerId="LiveId" clId="{00381C6D-507C-4D45-B4F2-72F4902E430C}" dt="2022-12-05T15:04:19.638" v="278" actId="1076"/>
        <pc:sldMkLst>
          <pc:docMk/>
          <pc:sldMk cId="2399972319" sldId="258"/>
        </pc:sldMkLst>
        <pc:spChg chg="mod">
          <ac:chgData name="" userId="f2b1e4ff747f2af5" providerId="LiveId" clId="{00381C6D-507C-4D45-B4F2-72F4902E430C}" dt="2022-12-05T14:57:06.774" v="198" actId="1076"/>
          <ac:spMkLst>
            <pc:docMk/>
            <pc:sldMk cId="2399972319" sldId="258"/>
            <ac:spMk id="2" creationId="{753DF10E-6549-A5EA-4ABD-F4329C0ECB32}"/>
          </ac:spMkLst>
        </pc:spChg>
        <pc:spChg chg="mod">
          <ac:chgData name="" userId="f2b1e4ff747f2af5" providerId="LiveId" clId="{00381C6D-507C-4D45-B4F2-72F4902E430C}" dt="2022-12-05T15:02:49.203" v="239"/>
          <ac:spMkLst>
            <pc:docMk/>
            <pc:sldMk cId="2399972319" sldId="258"/>
            <ac:spMk id="3" creationId="{8FF7E348-0497-4427-4EE9-7AA71320D085}"/>
          </ac:spMkLst>
        </pc:spChg>
        <pc:picChg chg="add mod">
          <ac:chgData name="" userId="f2b1e4ff747f2af5" providerId="LiveId" clId="{00381C6D-507C-4D45-B4F2-72F4902E430C}" dt="2022-12-05T15:04:19.638" v="278" actId="1076"/>
          <ac:picMkLst>
            <pc:docMk/>
            <pc:sldMk cId="2399972319" sldId="258"/>
            <ac:picMk id="4" creationId="{BBB3FED8-197D-430D-A68E-3E12801ADB1C}"/>
          </ac:picMkLst>
        </pc:picChg>
      </pc:sldChg>
      <pc:sldChg chg="addSp delSp modSp">
        <pc:chgData name="" userId="f2b1e4ff747f2af5" providerId="LiveId" clId="{00381C6D-507C-4D45-B4F2-72F4902E430C}" dt="2022-12-05T14:59:46.252" v="218"/>
        <pc:sldMkLst>
          <pc:docMk/>
          <pc:sldMk cId="2461614038" sldId="259"/>
        </pc:sldMkLst>
        <pc:spChg chg="mod">
          <ac:chgData name="" userId="f2b1e4ff747f2af5" providerId="LiveId" clId="{00381C6D-507C-4D45-B4F2-72F4902E430C}" dt="2022-12-05T14:56:40.336" v="176" actId="20577"/>
          <ac:spMkLst>
            <pc:docMk/>
            <pc:sldMk cId="2461614038" sldId="259"/>
            <ac:spMk id="2" creationId="{753DF10E-6549-A5EA-4ABD-F4329C0ECB32}"/>
          </ac:spMkLst>
        </pc:spChg>
        <pc:spChg chg="mod">
          <ac:chgData name="" userId="f2b1e4ff747f2af5" providerId="LiveId" clId="{00381C6D-507C-4D45-B4F2-72F4902E430C}" dt="2022-12-05T14:59:46.252" v="218"/>
          <ac:spMkLst>
            <pc:docMk/>
            <pc:sldMk cId="2461614038" sldId="259"/>
            <ac:spMk id="4" creationId="{C3F023AE-8981-4677-EDDF-D6A37F22FFFD}"/>
          </ac:spMkLst>
        </pc:spChg>
        <pc:picChg chg="del mod">
          <ac:chgData name="" userId="f2b1e4ff747f2af5" providerId="LiveId" clId="{00381C6D-507C-4D45-B4F2-72F4902E430C}" dt="2022-12-05T14:14:20.706" v="10" actId="478"/>
          <ac:picMkLst>
            <pc:docMk/>
            <pc:sldMk cId="2461614038" sldId="259"/>
            <ac:picMk id="6" creationId="{C1F39F3A-7BCB-BDC1-5277-8C039C5DBFCE}"/>
          </ac:picMkLst>
        </pc:picChg>
        <pc:picChg chg="add mod">
          <ac:chgData name="" userId="f2b1e4ff747f2af5" providerId="LiveId" clId="{00381C6D-507C-4D45-B4F2-72F4902E430C}" dt="2022-12-05T14:16:26.692" v="54" actId="1076"/>
          <ac:picMkLst>
            <pc:docMk/>
            <pc:sldMk cId="2461614038" sldId="259"/>
            <ac:picMk id="1026" creationId="{1BF96BF2-178F-4970-B5C7-5E066883BF7D}"/>
          </ac:picMkLst>
        </pc:picChg>
        <pc:picChg chg="add del mod">
          <ac:chgData name="" userId="f2b1e4ff747f2af5" providerId="LiveId" clId="{00381C6D-507C-4D45-B4F2-72F4902E430C}" dt="2022-12-05T14:14:58.136" v="19"/>
          <ac:picMkLst>
            <pc:docMk/>
            <pc:sldMk cId="2461614038" sldId="259"/>
            <ac:picMk id="1028" creationId="{D6B89270-84DC-439A-8DCA-99A6CB476CC0}"/>
          </ac:picMkLst>
        </pc:picChg>
        <pc:picChg chg="add mod">
          <ac:chgData name="" userId="f2b1e4ff747f2af5" providerId="LiveId" clId="{00381C6D-507C-4D45-B4F2-72F4902E430C}" dt="2022-12-05T14:17:56.385" v="63" actId="1076"/>
          <ac:picMkLst>
            <pc:docMk/>
            <pc:sldMk cId="2461614038" sldId="259"/>
            <ac:picMk id="1030" creationId="{F6327D08-D4AD-487F-AFDF-97D0B1663197}"/>
          </ac:picMkLst>
        </pc:picChg>
        <pc:picChg chg="add mod">
          <ac:chgData name="" userId="f2b1e4ff747f2af5" providerId="LiveId" clId="{00381C6D-507C-4D45-B4F2-72F4902E430C}" dt="2022-12-05T14:18:31.467" v="70" actId="1076"/>
          <ac:picMkLst>
            <pc:docMk/>
            <pc:sldMk cId="2461614038" sldId="259"/>
            <ac:picMk id="1032" creationId="{83DED7C1-4809-4863-AA8F-F3B86E68FEB9}"/>
          </ac:picMkLst>
        </pc:picChg>
        <pc:picChg chg="add del">
          <ac:chgData name="" userId="f2b1e4ff747f2af5" providerId="LiveId" clId="{00381C6D-507C-4D45-B4F2-72F4902E430C}" dt="2022-12-05T14:16:00.815" v="43"/>
          <ac:picMkLst>
            <pc:docMk/>
            <pc:sldMk cId="2461614038" sldId="259"/>
            <ac:picMk id="1034" creationId="{AD904A29-C2DB-494B-99F0-EB4CB25CD8A6}"/>
          </ac:picMkLst>
        </pc:picChg>
        <pc:picChg chg="add mod">
          <ac:chgData name="" userId="f2b1e4ff747f2af5" providerId="LiveId" clId="{00381C6D-507C-4D45-B4F2-72F4902E430C}" dt="2022-12-05T14:18:25.801" v="69" actId="14100"/>
          <ac:picMkLst>
            <pc:docMk/>
            <pc:sldMk cId="2461614038" sldId="259"/>
            <ac:picMk id="1036" creationId="{D91CD7D0-E7F4-4034-A2A6-6FFA365EAECB}"/>
          </ac:picMkLst>
        </pc:picChg>
      </pc:sldChg>
      <pc:sldChg chg="modSp">
        <pc:chgData name="" userId="f2b1e4ff747f2af5" providerId="LiveId" clId="{00381C6D-507C-4D45-B4F2-72F4902E430C}" dt="2022-12-05T14:55:12.255" v="114" actId="1076"/>
        <pc:sldMkLst>
          <pc:docMk/>
          <pc:sldMk cId="644551479" sldId="260"/>
        </pc:sldMkLst>
        <pc:spChg chg="mod">
          <ac:chgData name="" userId="f2b1e4ff747f2af5" providerId="LiveId" clId="{00381C6D-507C-4D45-B4F2-72F4902E430C}" dt="2022-12-05T14:55:12.255" v="114" actId="1076"/>
          <ac:spMkLst>
            <pc:docMk/>
            <pc:sldMk cId="644551479" sldId="260"/>
            <ac:spMk id="2" creationId="{753DF10E-6549-A5EA-4ABD-F4329C0ECB32}"/>
          </ac:spMkLst>
        </pc:spChg>
      </pc:sldChg>
      <pc:sldChg chg="modSp">
        <pc:chgData name="" userId="f2b1e4ff747f2af5" providerId="LiveId" clId="{00381C6D-507C-4D45-B4F2-72F4902E430C}" dt="2022-12-05T14:57:14.404" v="206" actId="20577"/>
        <pc:sldMkLst>
          <pc:docMk/>
          <pc:sldMk cId="1149573905" sldId="261"/>
        </pc:sldMkLst>
        <pc:spChg chg="mod">
          <ac:chgData name="" userId="f2b1e4ff747f2af5" providerId="LiveId" clId="{00381C6D-507C-4D45-B4F2-72F4902E430C}" dt="2022-12-05T14:57:14.404" v="206" actId="20577"/>
          <ac:spMkLst>
            <pc:docMk/>
            <pc:sldMk cId="1149573905" sldId="261"/>
            <ac:spMk id="2" creationId="{753DF10E-6549-A5EA-4ABD-F4329C0ECB32}"/>
          </ac:spMkLst>
        </pc:spChg>
      </pc:sldChg>
      <pc:sldChg chg="del">
        <pc:chgData name="" userId="f2b1e4ff747f2af5" providerId="LiveId" clId="{00381C6D-507C-4D45-B4F2-72F4902E430C}" dt="2022-12-05T14:43:13.540" v="80" actId="2696"/>
        <pc:sldMkLst>
          <pc:docMk/>
          <pc:sldMk cId="2590018529" sldId="262"/>
        </pc:sldMkLst>
      </pc:sldChg>
      <pc:sldChg chg="addSp delSp modSp delAnim">
        <pc:chgData name="" userId="f2b1e4ff747f2af5" providerId="LiveId" clId="{00381C6D-507C-4D45-B4F2-72F4902E430C}" dt="2022-12-05T14:06:05.580" v="5"/>
        <pc:sldMkLst>
          <pc:docMk/>
          <pc:sldMk cId="1905239142" sldId="263"/>
        </pc:sldMkLst>
        <pc:picChg chg="add mod">
          <ac:chgData name="" userId="f2b1e4ff747f2af5" providerId="LiveId" clId="{00381C6D-507C-4D45-B4F2-72F4902E430C}" dt="2022-12-05T14:06:05.580" v="5"/>
          <ac:picMkLst>
            <pc:docMk/>
            <pc:sldMk cId="1905239142" sldId="263"/>
            <ac:picMk id="3" creationId="{FCA04E54-C907-4FFE-A543-CE2F25CBBD0C}"/>
          </ac:picMkLst>
        </pc:picChg>
        <pc:picChg chg="del">
          <ac:chgData name="" userId="f2b1e4ff747f2af5" providerId="LiveId" clId="{00381C6D-507C-4D45-B4F2-72F4902E430C}" dt="2022-12-05T14:05:41.070" v="4" actId="478"/>
          <ac:picMkLst>
            <pc:docMk/>
            <pc:sldMk cId="1905239142" sldId="263"/>
            <ac:picMk id="6" creationId="{C9E02922-F437-B580-297D-47B65E3CBB09}"/>
          </ac:picMkLst>
        </pc:picChg>
      </pc:sldChg>
      <pc:sldChg chg="addSp modSp">
        <pc:chgData name="" userId="f2b1e4ff747f2af5" providerId="LiveId" clId="{00381C6D-507C-4D45-B4F2-72F4902E430C}" dt="2022-12-05T14:18:58.554" v="74" actId="1076"/>
        <pc:sldMkLst>
          <pc:docMk/>
          <pc:sldMk cId="1212602258" sldId="266"/>
        </pc:sldMkLst>
        <pc:spChg chg="mod">
          <ac:chgData name="" userId="f2b1e4ff747f2af5" providerId="LiveId" clId="{00381C6D-507C-4D45-B4F2-72F4902E430C}" dt="2022-12-05T14:18:54.529" v="73" actId="1076"/>
          <ac:spMkLst>
            <pc:docMk/>
            <pc:sldMk cId="1212602258" sldId="266"/>
            <ac:spMk id="9" creationId="{2DB252E5-DCF6-9331-56C8-094D9AF09BEE}"/>
          </ac:spMkLst>
        </pc:spChg>
        <pc:picChg chg="add mod">
          <ac:chgData name="" userId="f2b1e4ff747f2af5" providerId="LiveId" clId="{00381C6D-507C-4D45-B4F2-72F4902E430C}" dt="2022-12-05T14:18:58.554" v="74" actId="1076"/>
          <ac:picMkLst>
            <pc:docMk/>
            <pc:sldMk cId="1212602258" sldId="266"/>
            <ac:picMk id="6" creationId="{4585C590-6BC1-4969-9098-B5A0CF2E21FF}"/>
          </ac:picMkLst>
        </pc:picChg>
      </pc:sldChg>
      <pc:sldChg chg="modSp modNotesTx">
        <pc:chgData name="" userId="f2b1e4ff747f2af5" providerId="LiveId" clId="{00381C6D-507C-4D45-B4F2-72F4902E430C}" dt="2022-12-05T14:57:25.290" v="217" actId="20577"/>
        <pc:sldMkLst>
          <pc:docMk/>
          <pc:sldMk cId="3269167915" sldId="267"/>
        </pc:sldMkLst>
        <pc:spChg chg="mod">
          <ac:chgData name="" userId="f2b1e4ff747f2af5" providerId="LiveId" clId="{00381C6D-507C-4D45-B4F2-72F4902E430C}" dt="2022-12-05T14:57:25.290" v="217" actId="20577"/>
          <ac:spMkLst>
            <pc:docMk/>
            <pc:sldMk cId="3269167915" sldId="267"/>
            <ac:spMk id="2" creationId="{753DF10E-6549-A5EA-4ABD-F4329C0ECB32}"/>
          </ac:spMkLst>
        </pc:spChg>
      </pc:sldChg>
      <pc:sldChg chg="addSp delSp modSp modAnim">
        <pc:chgData name="" userId="f2b1e4ff747f2af5" providerId="LiveId" clId="{00381C6D-507C-4D45-B4F2-72F4902E430C}" dt="2022-12-05T14:48:37.719" v="111" actId="1076"/>
        <pc:sldMkLst>
          <pc:docMk/>
          <pc:sldMk cId="2848456091" sldId="268"/>
        </pc:sldMkLst>
        <pc:spChg chg="mod">
          <ac:chgData name="" userId="f2b1e4ff747f2af5" providerId="LiveId" clId="{00381C6D-507C-4D45-B4F2-72F4902E430C}" dt="2022-12-05T14:47:25.107" v="93" actId="207"/>
          <ac:spMkLst>
            <pc:docMk/>
            <pc:sldMk cId="2848456091" sldId="268"/>
            <ac:spMk id="2" creationId="{753DF10E-6549-A5EA-4ABD-F4329C0ECB32}"/>
          </ac:spMkLst>
        </pc:spChg>
        <pc:spChg chg="del mod">
          <ac:chgData name="" userId="f2b1e4ff747f2af5" providerId="LiveId" clId="{00381C6D-507C-4D45-B4F2-72F4902E430C}" dt="2022-12-05T14:47:31.559" v="97" actId="478"/>
          <ac:spMkLst>
            <pc:docMk/>
            <pc:sldMk cId="2848456091" sldId="268"/>
            <ac:spMk id="3" creationId="{28835536-DFD0-08C7-D13A-E6280D965D8D}"/>
          </ac:spMkLst>
        </pc:spChg>
        <pc:spChg chg="add del mod">
          <ac:chgData name="" userId="f2b1e4ff747f2af5" providerId="LiveId" clId="{00381C6D-507C-4D45-B4F2-72F4902E430C}" dt="2022-12-05T14:47:34.767" v="98" actId="478"/>
          <ac:spMkLst>
            <pc:docMk/>
            <pc:sldMk cId="2848456091" sldId="268"/>
            <ac:spMk id="5" creationId="{6995E1B5-8F98-444C-8962-A4777D02CD4F}"/>
          </ac:spMkLst>
        </pc:spChg>
        <pc:spChg chg="add del">
          <ac:chgData name="" userId="f2b1e4ff747f2af5" providerId="LiveId" clId="{00381C6D-507C-4D45-B4F2-72F4902E430C}" dt="2022-12-05T14:47:53.546" v="102"/>
          <ac:spMkLst>
            <pc:docMk/>
            <pc:sldMk cId="2848456091" sldId="268"/>
            <ac:spMk id="6" creationId="{F5498FEB-E553-4F28-8D9A-11DA7C8CF3F6}"/>
          </ac:spMkLst>
        </pc:spChg>
        <pc:spChg chg="add mod">
          <ac:chgData name="" userId="f2b1e4ff747f2af5" providerId="LiveId" clId="{00381C6D-507C-4D45-B4F2-72F4902E430C}" dt="2022-12-05T14:48:22.159" v="109" actId="1076"/>
          <ac:spMkLst>
            <pc:docMk/>
            <pc:sldMk cId="2848456091" sldId="268"/>
            <ac:spMk id="7" creationId="{7D0E51C5-FD39-4A65-810D-4EA37A1D7272}"/>
          </ac:spMkLst>
        </pc:spChg>
        <pc:picChg chg="add mod">
          <ac:chgData name="" userId="f2b1e4ff747f2af5" providerId="LiveId" clId="{00381C6D-507C-4D45-B4F2-72F4902E430C}" dt="2022-12-05T14:48:37.719" v="111" actId="1076"/>
          <ac:picMkLst>
            <pc:docMk/>
            <pc:sldMk cId="2848456091" sldId="268"/>
            <ac:picMk id="11" creationId="{8CDA5704-3053-40BA-B49C-E5D45E5A5614}"/>
          </ac:picMkLst>
        </pc:picChg>
      </pc:sldChg>
      <pc:sldChg chg="modNotesTx">
        <pc:chgData name="" userId="f2b1e4ff747f2af5" providerId="LiveId" clId="{00381C6D-507C-4D45-B4F2-72F4902E430C}" dt="2022-12-05T14:21:26.071" v="75" actId="20577"/>
        <pc:sldMkLst>
          <pc:docMk/>
          <pc:sldMk cId="1937742009" sldId="269"/>
        </pc:sldMkLst>
      </pc:sldChg>
      <pc:sldChg chg="delSp modSp add del setBg delDesignElem">
        <pc:chgData name="" userId="f2b1e4ff747f2af5" providerId="LiveId" clId="{00381C6D-507C-4D45-B4F2-72F4902E430C}" dt="2022-12-05T14:48:47.462" v="112" actId="2696"/>
        <pc:sldMkLst>
          <pc:docMk/>
          <pc:sldMk cId="342040266" sldId="270"/>
        </pc:sldMkLst>
        <pc:spChg chg="mod">
          <ac:chgData name="" userId="f2b1e4ff747f2af5" providerId="LiveId" clId="{00381C6D-507C-4D45-B4F2-72F4902E430C}" dt="2022-12-05T14:46:34.089" v="88" actId="207"/>
          <ac:spMkLst>
            <pc:docMk/>
            <pc:sldMk cId="342040266" sldId="270"/>
            <ac:spMk id="2" creationId="{753DF10E-6549-A5EA-4ABD-F4329C0ECB32}"/>
          </ac:spMkLst>
        </pc:spChg>
        <pc:spChg chg="mod">
          <ac:chgData name="" userId="f2b1e4ff747f2af5" providerId="LiveId" clId="{00381C6D-507C-4D45-B4F2-72F4902E430C}" dt="2022-12-05T14:47:42.450" v="100" actId="1076"/>
          <ac:spMkLst>
            <pc:docMk/>
            <pc:sldMk cId="342040266" sldId="270"/>
            <ac:spMk id="6" creationId="{71A8144E-88F5-FF1B-70EC-43A6D7BA7F45}"/>
          </ac:spMkLst>
        </pc:spChg>
        <pc:spChg chg="del">
          <ac:chgData name="" userId="f2b1e4ff747f2af5" providerId="LiveId" clId="{00381C6D-507C-4D45-B4F2-72F4902E430C}" dt="2022-12-05T14:46:27.335" v="87"/>
          <ac:spMkLst>
            <pc:docMk/>
            <pc:sldMk cId="342040266" sldId="270"/>
            <ac:spMk id="8" creationId="{E1EB41F2-E181-4D4D-9131-A30F6B0AE596}"/>
          </ac:spMkLst>
        </pc:spChg>
        <pc:spChg chg="del">
          <ac:chgData name="" userId="f2b1e4ff747f2af5" providerId="LiveId" clId="{00381C6D-507C-4D45-B4F2-72F4902E430C}" dt="2022-12-05T14:46:27.335" v="87"/>
          <ac:spMkLst>
            <pc:docMk/>
            <pc:sldMk cId="342040266" sldId="270"/>
            <ac:spMk id="10" creationId="{3D63CC92-C517-4C71-9222-4579252CD62E}"/>
          </ac:spMkLst>
        </pc:spChg>
        <pc:picChg chg="del">
          <ac:chgData name="" userId="f2b1e4ff747f2af5" providerId="LiveId" clId="{00381C6D-507C-4D45-B4F2-72F4902E430C}" dt="2022-12-05T14:46:27.335" v="87"/>
          <ac:picMkLst>
            <pc:docMk/>
            <pc:sldMk cId="342040266" sldId="270"/>
            <ac:picMk id="12" creationId="{40A39FDC-39F4-4CB7-873B-8D786EC02516}"/>
          </ac:picMkLst>
        </pc:picChg>
      </pc:sldChg>
      <pc:sldChg chg="modSp add">
        <pc:chgData name="" userId="f2b1e4ff747f2af5" providerId="LiveId" clId="{00381C6D-507C-4D45-B4F2-72F4902E430C}" dt="2022-12-05T15:05:37.393" v="287" actId="20577"/>
        <pc:sldMkLst>
          <pc:docMk/>
          <pc:sldMk cId="1526447315" sldId="271"/>
        </pc:sldMkLst>
        <pc:spChg chg="mod">
          <ac:chgData name="" userId="f2b1e4ff747f2af5" providerId="LiveId" clId="{00381C6D-507C-4D45-B4F2-72F4902E430C}" dt="2022-12-05T15:05:37.393" v="287" actId="20577"/>
          <ac:spMkLst>
            <pc:docMk/>
            <pc:sldMk cId="1526447315" sldId="271"/>
            <ac:spMk id="3" creationId="{28835536-DFD0-08C7-D13A-E6280D965D8D}"/>
          </ac:spMkLst>
        </pc:spChg>
      </pc:sldChg>
      <pc:sldChg chg="add del">
        <pc:chgData name="" userId="f2b1e4ff747f2af5" providerId="LiveId" clId="{00381C6D-507C-4D45-B4F2-72F4902E430C}" dt="2022-12-05T14:46:53.867" v="90" actId="2696"/>
        <pc:sldMkLst>
          <pc:docMk/>
          <pc:sldMk cId="2866217380"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FB04A-0237-9447-8F65-457C915442D1}" type="datetimeFigureOut">
              <a:rPr lang="en-GB" smtClean="0"/>
              <a:t>05/12/2022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00BE93-CC1E-8448-BCF6-C0DA49F8DE79}" type="slidenum">
              <a:rPr lang="en-GB" smtClean="0"/>
              <a:t>‹#›</a:t>
            </a:fld>
            <a:endParaRPr lang="en-GB"/>
          </a:p>
        </p:txBody>
      </p:sp>
    </p:spTree>
    <p:extLst>
      <p:ext uri="{BB962C8B-B14F-4D97-AF65-F5344CB8AC3E}">
        <p14:creationId xmlns:p14="http://schemas.microsoft.com/office/powerpoint/2010/main" val="3167870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900BE93-CC1E-8448-BCF6-C0DA49F8DE79}" type="slidenum">
              <a:rPr lang="en-GB" smtClean="0"/>
              <a:t>9</a:t>
            </a:fld>
            <a:endParaRPr lang="en-GB"/>
          </a:p>
        </p:txBody>
      </p:sp>
    </p:spTree>
    <p:extLst>
      <p:ext uri="{BB962C8B-B14F-4D97-AF65-F5344CB8AC3E}">
        <p14:creationId xmlns:p14="http://schemas.microsoft.com/office/powerpoint/2010/main" val="399169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900BE93-CC1E-8448-BCF6-C0DA49F8DE79}" type="slidenum">
              <a:rPr lang="en-GB" smtClean="0"/>
              <a:t>10</a:t>
            </a:fld>
            <a:endParaRPr lang="en-GB"/>
          </a:p>
        </p:txBody>
      </p:sp>
    </p:spTree>
    <p:extLst>
      <p:ext uri="{BB962C8B-B14F-4D97-AF65-F5344CB8AC3E}">
        <p14:creationId xmlns:p14="http://schemas.microsoft.com/office/powerpoint/2010/main" val="2321039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900BE93-CC1E-8448-BCF6-C0DA49F8DE79}" type="slidenum">
              <a:rPr lang="en-GB" smtClean="0"/>
              <a:t>11</a:t>
            </a:fld>
            <a:endParaRPr lang="en-GB"/>
          </a:p>
        </p:txBody>
      </p:sp>
    </p:spTree>
    <p:extLst>
      <p:ext uri="{BB962C8B-B14F-4D97-AF65-F5344CB8AC3E}">
        <p14:creationId xmlns:p14="http://schemas.microsoft.com/office/powerpoint/2010/main" val="419596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900BE93-CC1E-8448-BCF6-C0DA49F8DE79}" type="slidenum">
              <a:rPr lang="en-GB" smtClean="0"/>
              <a:t>12</a:t>
            </a:fld>
            <a:endParaRPr lang="en-GB"/>
          </a:p>
        </p:txBody>
      </p:sp>
    </p:spTree>
    <p:extLst>
      <p:ext uri="{BB962C8B-B14F-4D97-AF65-F5344CB8AC3E}">
        <p14:creationId xmlns:p14="http://schemas.microsoft.com/office/powerpoint/2010/main" val="336215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900BE93-CC1E-8448-BCF6-C0DA49F8DE79}" type="slidenum">
              <a:rPr lang="en-GB" smtClean="0"/>
              <a:t>13</a:t>
            </a:fld>
            <a:endParaRPr lang="en-GB"/>
          </a:p>
        </p:txBody>
      </p:sp>
    </p:spTree>
    <p:extLst>
      <p:ext uri="{BB962C8B-B14F-4D97-AF65-F5344CB8AC3E}">
        <p14:creationId xmlns:p14="http://schemas.microsoft.com/office/powerpoint/2010/main" val="3260747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2AC24A9-CCB6-4F8D-B8DB-C2F3692CFA5A}" type="datetimeFigureOut">
              <a:rPr lang="en-US" smtClean="0"/>
              <a:t>12/5/2022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0618098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7404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4711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9418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29294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8272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579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403736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43490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99831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6899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6865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81014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080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2AC24A9-CCB6-4F8D-B8DB-C2F3692CFA5A}"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3469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12/5/2022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61747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02549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AC24A9-CCB6-4F8D-B8DB-C2F3692CFA5A}" type="datetimeFigureOut">
              <a:rPr lang="en-US" smtClean="0"/>
              <a:t>12/5/2022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30156556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i.org/10.1007/s42452-021-04227-x" TargetMode="External"/><Relationship Id="rId5" Type="http://schemas.openxmlformats.org/officeDocument/2006/relationships/hyperlink" Target="https://doi.org/10.1109/icip.2018.8451406" TargetMode="External"/><Relationship Id="rId4" Type="http://schemas.openxmlformats.org/officeDocument/2006/relationships/hyperlink" Target="https://doi.org/10.1109/ccdc.2019.8833206"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3.mp4"/><Relationship Id="rId7" Type="http://schemas.openxmlformats.org/officeDocument/2006/relationships/image" Target="../media/image1.jpeg"/><Relationship Id="rId2" Type="http://schemas.microsoft.com/office/2007/relationships/media" Target="../media/media3.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video" Target="../media/media4.mp4"/><Relationship Id="rId4" Type="http://schemas.microsoft.com/office/2007/relationships/media" Target="../media/media4.mp4"/><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descr="Vector background of vibrant colours splashing">
            <a:extLst>
              <a:ext uri="{FF2B5EF4-FFF2-40B4-BE49-F238E27FC236}">
                <a16:creationId xmlns:a16="http://schemas.microsoft.com/office/drawing/2014/main" id="{C417A8F4-B493-683E-DCB8-444DE18A8F62}"/>
              </a:ext>
            </a:extLst>
          </p:cNvPr>
          <p:cNvPicPr>
            <a:picLocks noChangeAspect="1"/>
          </p:cNvPicPr>
          <p:nvPr/>
        </p:nvPicPr>
        <p:blipFill rotWithShape="1">
          <a:blip r:embed="rId3"/>
          <a:srcRect l="9091" t="19320" b="5480"/>
          <a:stretch/>
        </p:blipFill>
        <p:spPr>
          <a:xfrm>
            <a:off x="20" y="10"/>
            <a:ext cx="12191980" cy="6857990"/>
          </a:xfrm>
          <a:prstGeom prst="rect">
            <a:avLst/>
          </a:prstGeom>
        </p:spPr>
      </p:pic>
      <p:pic>
        <p:nvPicPr>
          <p:cNvPr id="95" name="Picture 8">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96" name="Picture 10">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97"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98A3A346-F14E-B687-9819-0ECCD1547591}"/>
              </a:ext>
            </a:extLst>
          </p:cNvPr>
          <p:cNvSpPr>
            <a:spLocks noGrp="1"/>
          </p:cNvSpPr>
          <p:nvPr>
            <p:ph type="ctrTitle"/>
          </p:nvPr>
        </p:nvSpPr>
        <p:spPr>
          <a:xfrm>
            <a:off x="6646333" y="2032000"/>
            <a:ext cx="4513792" cy="2819398"/>
          </a:xfrm>
        </p:spPr>
        <p:txBody>
          <a:bodyPr>
            <a:normAutofit/>
          </a:bodyPr>
          <a:lstStyle/>
          <a:p>
            <a:r>
              <a:rPr lang="en-US" dirty="0">
                <a:solidFill>
                  <a:schemeClr val="bg2">
                    <a:lumMod val="75000"/>
                  </a:schemeClr>
                </a:solidFill>
              </a:rPr>
              <a:t>motion detection</a:t>
            </a:r>
          </a:p>
        </p:txBody>
      </p:sp>
      <p:sp>
        <p:nvSpPr>
          <p:cNvPr id="3" name="Subtitle 2">
            <a:extLst>
              <a:ext uri="{FF2B5EF4-FFF2-40B4-BE49-F238E27FC236}">
                <a16:creationId xmlns:a16="http://schemas.microsoft.com/office/drawing/2014/main" id="{7581DEB7-0BDA-D107-31E2-2CF99CA8A858}"/>
              </a:ext>
            </a:extLst>
          </p:cNvPr>
          <p:cNvSpPr>
            <a:spLocks noGrp="1"/>
          </p:cNvSpPr>
          <p:nvPr>
            <p:ph type="subTitle" idx="1"/>
          </p:nvPr>
        </p:nvSpPr>
        <p:spPr>
          <a:xfrm>
            <a:off x="6646333" y="4851399"/>
            <a:ext cx="4513792" cy="914401"/>
          </a:xfrm>
        </p:spPr>
        <p:txBody>
          <a:bodyPr>
            <a:normAutofit fontScale="92500"/>
          </a:bodyPr>
          <a:lstStyle/>
          <a:p>
            <a:r>
              <a:rPr lang="en-US" dirty="0">
                <a:solidFill>
                  <a:schemeClr val="bg2">
                    <a:lumMod val="75000"/>
                  </a:schemeClr>
                </a:solidFill>
              </a:rPr>
              <a:t>By </a:t>
            </a:r>
            <a:r>
              <a:rPr lang="en-US" dirty="0" err="1">
                <a:solidFill>
                  <a:schemeClr val="bg2">
                    <a:lumMod val="75000"/>
                  </a:schemeClr>
                </a:solidFill>
              </a:rPr>
              <a:t>Aysegul</a:t>
            </a:r>
            <a:r>
              <a:rPr lang="en-US" dirty="0">
                <a:solidFill>
                  <a:schemeClr val="bg2">
                    <a:lumMod val="75000"/>
                  </a:schemeClr>
                </a:solidFill>
              </a:rPr>
              <a:t> </a:t>
            </a:r>
            <a:r>
              <a:rPr lang="en-US" dirty="0" err="1">
                <a:solidFill>
                  <a:schemeClr val="bg2">
                    <a:lumMod val="75000"/>
                  </a:schemeClr>
                </a:solidFill>
              </a:rPr>
              <a:t>Kayikci</a:t>
            </a:r>
            <a:r>
              <a:rPr lang="en-US" dirty="0">
                <a:solidFill>
                  <a:schemeClr val="bg2">
                    <a:lumMod val="75000"/>
                  </a:schemeClr>
                </a:solidFill>
              </a:rPr>
              <a:t> (001138854), </a:t>
            </a:r>
            <a:r>
              <a:rPr lang="en-US" dirty="0" err="1">
                <a:solidFill>
                  <a:schemeClr val="bg2">
                    <a:lumMod val="75000"/>
                  </a:schemeClr>
                </a:solidFill>
              </a:rPr>
              <a:t>Asli</a:t>
            </a:r>
            <a:r>
              <a:rPr lang="en-US" dirty="0">
                <a:solidFill>
                  <a:schemeClr val="bg2">
                    <a:lumMod val="75000"/>
                  </a:schemeClr>
                </a:solidFill>
              </a:rPr>
              <a:t> </a:t>
            </a:r>
            <a:r>
              <a:rPr lang="en-US" dirty="0" err="1">
                <a:solidFill>
                  <a:schemeClr val="bg2">
                    <a:lumMod val="75000"/>
                  </a:schemeClr>
                </a:solidFill>
              </a:rPr>
              <a:t>Kanturk</a:t>
            </a:r>
            <a:r>
              <a:rPr lang="en-US" dirty="0">
                <a:solidFill>
                  <a:schemeClr val="bg2">
                    <a:lumMod val="75000"/>
                  </a:schemeClr>
                </a:solidFill>
              </a:rPr>
              <a:t> (001191449), Arda Sahan (001150659) and </a:t>
            </a:r>
            <a:r>
              <a:rPr lang="en-US">
                <a:solidFill>
                  <a:schemeClr val="bg2">
                    <a:lumMod val="75000"/>
                  </a:schemeClr>
                </a:solidFill>
              </a:rPr>
              <a:t>Ozan Gokberk (001151346)</a:t>
            </a:r>
            <a:endParaRPr lang="en-US" dirty="0">
              <a:solidFill>
                <a:schemeClr val="bg2">
                  <a:lumMod val="75000"/>
                </a:schemeClr>
              </a:solidFill>
            </a:endParaRPr>
          </a:p>
        </p:txBody>
      </p:sp>
    </p:spTree>
    <p:extLst>
      <p:ext uri="{BB962C8B-B14F-4D97-AF65-F5344CB8AC3E}">
        <p14:creationId xmlns:p14="http://schemas.microsoft.com/office/powerpoint/2010/main" val="369094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753DF10E-6549-A5EA-4ABD-F4329C0ECB32}"/>
              </a:ext>
            </a:extLst>
          </p:cNvPr>
          <p:cNvSpPr>
            <a:spLocks noGrp="1"/>
          </p:cNvSpPr>
          <p:nvPr>
            <p:ph type="title"/>
          </p:nvPr>
        </p:nvSpPr>
        <p:spPr>
          <a:xfrm>
            <a:off x="1030288" y="609600"/>
            <a:ext cx="10131425" cy="1110343"/>
          </a:xfrm>
        </p:spPr>
        <p:txBody>
          <a:bodyPr>
            <a:normAutofit/>
          </a:bodyPr>
          <a:lstStyle/>
          <a:p>
            <a:pPr algn="ctr"/>
            <a:r>
              <a:rPr lang="en-US" dirty="0">
                <a:solidFill>
                  <a:schemeClr val="bg1"/>
                </a:solidFill>
              </a:rPr>
              <a:t>Noise-Tolerant approach (</a:t>
            </a:r>
            <a:r>
              <a:rPr lang="en-US" dirty="0" err="1">
                <a:solidFill>
                  <a:schemeClr val="bg1"/>
                </a:solidFill>
              </a:rPr>
              <a:t>aysegul</a:t>
            </a:r>
            <a:r>
              <a:rPr lang="en-US" dirty="0">
                <a:solidFill>
                  <a:schemeClr val="bg1"/>
                </a:solidFill>
              </a:rPr>
              <a:t>)</a:t>
            </a:r>
          </a:p>
        </p:txBody>
      </p:sp>
      <p:sp>
        <p:nvSpPr>
          <p:cNvPr id="3" name="TextBox 2">
            <a:extLst>
              <a:ext uri="{FF2B5EF4-FFF2-40B4-BE49-F238E27FC236}">
                <a16:creationId xmlns:a16="http://schemas.microsoft.com/office/drawing/2014/main" id="{189B2626-DF8F-C23B-4F77-EFE1531B8BE0}"/>
              </a:ext>
            </a:extLst>
          </p:cNvPr>
          <p:cNvSpPr txBox="1"/>
          <p:nvPr/>
        </p:nvSpPr>
        <p:spPr>
          <a:xfrm>
            <a:off x="164844" y="2270838"/>
            <a:ext cx="8077113" cy="4801314"/>
          </a:xfrm>
          <a:prstGeom prst="rect">
            <a:avLst/>
          </a:prstGeom>
          <a:noFill/>
        </p:spPr>
        <p:txBody>
          <a:bodyPr wrap="square" rtlCol="0">
            <a:spAutoFit/>
          </a:bodyPr>
          <a:lstStyle/>
          <a:p>
            <a:pPr marL="285750" indent="-285750">
              <a:buFont typeface="Arial" panose="020B0604020202020204" pitchFamily="34" charset="0"/>
              <a:buChar char="•"/>
            </a:pPr>
            <a:r>
              <a:rPr lang="en-GB" dirty="0"/>
              <a:t>Motion detection is often met in video    </a:t>
            </a:r>
          </a:p>
          <a:p>
            <a:r>
              <a:rPr lang="en-GB" dirty="0"/>
              <a:t>        analytics projects.</a:t>
            </a:r>
          </a:p>
          <a:p>
            <a:endParaRPr lang="en-GB" dirty="0"/>
          </a:p>
          <a:p>
            <a:pPr marL="285750" indent="-285750">
              <a:buFont typeface="Arial" panose="020B0604020202020204" pitchFamily="34" charset="0"/>
              <a:buChar char="•"/>
            </a:pPr>
            <a:r>
              <a:rPr lang="en-GB" dirty="0"/>
              <a:t>Python-based Motion Detector</a:t>
            </a:r>
          </a:p>
          <a:p>
            <a:endParaRPr lang="en-GB" dirty="0"/>
          </a:p>
          <a:p>
            <a:pPr marL="285750" indent="-285750">
              <a:buFont typeface="Arial" panose="020B0604020202020204" pitchFamily="34" charset="0"/>
              <a:buChar char="•"/>
            </a:pPr>
            <a:r>
              <a:rPr lang="en-GB" dirty="0"/>
              <a:t> The approach was to compare the last two frames and take the difference between them. While it works it is not very robust to simple noise and will create a lot of false positives.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Noise is a natural or technical phenomenon observed in a video stream that should be ignored, otherwise it causes false positive detections. Noise examples:</a:t>
            </a:r>
          </a:p>
          <a:p>
            <a:r>
              <a:rPr lang="en-GB" dirty="0"/>
              <a:t>     glare of sunlight;</a:t>
            </a:r>
          </a:p>
          <a:p>
            <a:r>
              <a:rPr lang="en-GB" dirty="0"/>
              <a:t>     reflection of objects from transparent glass surfaces;</a:t>
            </a:r>
          </a:p>
          <a:p>
            <a:r>
              <a:rPr lang="en-GB" dirty="0"/>
              <a:t>     vibrations of small objects in the frame;</a:t>
            </a:r>
          </a:p>
          <a:p>
            <a:r>
              <a:rPr lang="en-GB" dirty="0"/>
              <a:t>     etc.</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4" name="Content Placeholder 13" descr="A screenshot of a video game&#10;&#10;Description automatically generated">
            <a:extLst>
              <a:ext uri="{FF2B5EF4-FFF2-40B4-BE49-F238E27FC236}">
                <a16:creationId xmlns:a16="http://schemas.microsoft.com/office/drawing/2014/main" id="{E6C9AFB4-1959-0537-76C0-78149E748482}"/>
              </a:ext>
            </a:extLst>
          </p:cNvPr>
          <p:cNvPicPr>
            <a:picLocks noChangeAspect="1"/>
          </p:cNvPicPr>
          <p:nvPr/>
        </p:nvPicPr>
        <p:blipFill rotWithShape="1">
          <a:blip r:embed="rId6"/>
          <a:srcRect l="5594" t="3541" r="14516" b="38731"/>
          <a:stretch/>
        </p:blipFill>
        <p:spPr>
          <a:xfrm>
            <a:off x="8241957" y="2270839"/>
            <a:ext cx="3925077" cy="2158270"/>
          </a:xfrm>
          <a:prstGeom prst="rect">
            <a:avLst/>
          </a:prstGeom>
        </p:spPr>
      </p:pic>
      <p:pic>
        <p:nvPicPr>
          <p:cNvPr id="5" name="Video 22">
            <a:hlinkClick r:id="" action="ppaction://media"/>
            <a:extLst>
              <a:ext uri="{FF2B5EF4-FFF2-40B4-BE49-F238E27FC236}">
                <a16:creationId xmlns:a16="http://schemas.microsoft.com/office/drawing/2014/main" id="{09BF6C5C-0919-9ACF-9AD6-3630982F035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269167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9933"/>
    </mc:Choice>
    <mc:Fallback xmlns="">
      <p:transition spd="slow" advTm="59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3393-9981-BF1C-D6EF-EDD5DA8BA32F}"/>
              </a:ext>
            </a:extLst>
          </p:cNvPr>
          <p:cNvSpPr>
            <a:spLocks noGrp="1"/>
          </p:cNvSpPr>
          <p:nvPr>
            <p:ph type="title"/>
          </p:nvPr>
        </p:nvSpPr>
        <p:spPr/>
        <p:txBody>
          <a:bodyPr/>
          <a:lstStyle/>
          <a:p>
            <a:r>
              <a:rPr lang="en-US" sz="3600" dirty="0"/>
              <a:t>Advantages &amp; Disadvantages</a:t>
            </a:r>
            <a:br>
              <a:rPr lang="en-US" sz="3600" dirty="0"/>
            </a:br>
            <a:endParaRPr lang="en-GB" dirty="0"/>
          </a:p>
        </p:txBody>
      </p:sp>
      <p:sp>
        <p:nvSpPr>
          <p:cNvPr id="3" name="Content Placeholder 2">
            <a:extLst>
              <a:ext uri="{FF2B5EF4-FFF2-40B4-BE49-F238E27FC236}">
                <a16:creationId xmlns:a16="http://schemas.microsoft.com/office/drawing/2014/main" id="{EB6EC4D4-94F0-069D-023B-009A81826D2C}"/>
              </a:ext>
            </a:extLst>
          </p:cNvPr>
          <p:cNvSpPr>
            <a:spLocks noGrp="1"/>
          </p:cNvSpPr>
          <p:nvPr>
            <p:ph idx="1"/>
          </p:nvPr>
        </p:nvSpPr>
        <p:spPr>
          <a:xfrm>
            <a:off x="685801" y="1579419"/>
            <a:ext cx="10131425" cy="4211782"/>
          </a:xfrm>
        </p:spPr>
        <p:txBody>
          <a:bodyPr>
            <a:normAutofit/>
          </a:bodyPr>
          <a:lstStyle/>
          <a:p>
            <a:pPr marL="0" indent="0">
              <a:buNone/>
            </a:pPr>
            <a:r>
              <a:rPr lang="en-US" dirty="0"/>
              <a:t> </a:t>
            </a:r>
            <a:r>
              <a:rPr lang="en-US" sz="2000" dirty="0"/>
              <a:t>Advantages:</a:t>
            </a:r>
          </a:p>
          <a:p>
            <a:pPr marL="285750" indent="-285750">
              <a:buFont typeface="Arial" panose="020B0604020202020204" pitchFamily="34" charset="0"/>
              <a:buChar char="•"/>
            </a:pPr>
            <a:r>
              <a:rPr lang="en-US" dirty="0"/>
              <a:t>It also provides security against sound</a:t>
            </a:r>
          </a:p>
          <a:p>
            <a:pPr marL="285750" indent="-285750">
              <a:buFont typeface="Arial" panose="020B0604020202020204" pitchFamily="34" charset="0"/>
              <a:buChar char="•"/>
            </a:pPr>
            <a:r>
              <a:rPr lang="en-US" dirty="0"/>
              <a:t>Saving energy, for example, working with censored devices</a:t>
            </a:r>
            <a:endParaRPr lang="en-GB" dirty="0"/>
          </a:p>
          <a:p>
            <a:endParaRPr lang="en-GB" dirty="0"/>
          </a:p>
          <a:p>
            <a:r>
              <a:rPr lang="en-GB" sz="2000" dirty="0"/>
              <a:t>Disadvantages:</a:t>
            </a:r>
          </a:p>
          <a:p>
            <a:pPr marL="285750" indent="-285750">
              <a:buFont typeface="Arial" panose="020B0604020202020204" pitchFamily="34" charset="0"/>
              <a:buChar char="•"/>
            </a:pPr>
            <a:r>
              <a:rPr lang="en-GB" dirty="0"/>
              <a:t>This algorithm, which works with voice and movement, causes energy wastage according to the area of use  (</a:t>
            </a:r>
            <a:r>
              <a:rPr lang="en-GB" dirty="0" err="1"/>
              <a:t>eg</a:t>
            </a:r>
            <a:r>
              <a:rPr lang="en-GB" dirty="0"/>
              <a:t>: sensor devices installed for security  purposes, detecting movements other than movements that are specifically required to detect, and activating the device)</a:t>
            </a:r>
          </a:p>
          <a:p>
            <a:endParaRPr lang="en-GB" dirty="0"/>
          </a:p>
        </p:txBody>
      </p:sp>
      <p:pic>
        <p:nvPicPr>
          <p:cNvPr id="5" name="Video 4">
            <a:hlinkClick r:id="" action="ppaction://media"/>
            <a:extLst>
              <a:ext uri="{FF2B5EF4-FFF2-40B4-BE49-F238E27FC236}">
                <a16:creationId xmlns:a16="http://schemas.microsoft.com/office/drawing/2014/main" id="{B1049198-1FF0-42A3-85BF-DEC1EB3E13C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937742009"/>
      </p:ext>
    </p:extLst>
  </p:cSld>
  <p:clrMapOvr>
    <a:masterClrMapping/>
  </p:clrMapOvr>
  <mc:AlternateContent xmlns:mc="http://schemas.openxmlformats.org/markup-compatibility/2006" xmlns:p14="http://schemas.microsoft.com/office/powerpoint/2010/main">
    <mc:Choice Requires="p14">
      <p:transition spd="slow" p14:dur="2000" advTm="3440"/>
    </mc:Choice>
    <mc:Fallback xmlns="">
      <p:transition spd="slow" advTm="3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753DF10E-6549-A5EA-4ABD-F4329C0ECB32}"/>
              </a:ext>
            </a:extLst>
          </p:cNvPr>
          <p:cNvSpPr>
            <a:spLocks noGrp="1"/>
          </p:cNvSpPr>
          <p:nvPr>
            <p:ph type="title"/>
          </p:nvPr>
        </p:nvSpPr>
        <p:spPr>
          <a:xfrm>
            <a:off x="1030288" y="609600"/>
            <a:ext cx="10131425" cy="1110343"/>
          </a:xfrm>
        </p:spPr>
        <p:txBody>
          <a:bodyPr>
            <a:normAutofit/>
          </a:bodyPr>
          <a:lstStyle/>
          <a:p>
            <a:pPr algn="ctr"/>
            <a:r>
              <a:rPr lang="en-US" dirty="0">
                <a:solidFill>
                  <a:schemeClr val="bg1"/>
                </a:solidFill>
              </a:rPr>
              <a:t>conclusion</a:t>
            </a:r>
          </a:p>
        </p:txBody>
      </p:sp>
      <p:sp>
        <p:nvSpPr>
          <p:cNvPr id="7" name="Rectangle 6">
            <a:extLst>
              <a:ext uri="{FF2B5EF4-FFF2-40B4-BE49-F238E27FC236}">
                <a16:creationId xmlns:a16="http://schemas.microsoft.com/office/drawing/2014/main" id="{7D0E51C5-FD39-4A65-810D-4EA37A1D7272}"/>
              </a:ext>
            </a:extLst>
          </p:cNvPr>
          <p:cNvSpPr/>
          <p:nvPr/>
        </p:nvSpPr>
        <p:spPr>
          <a:xfrm>
            <a:off x="330200" y="2329542"/>
            <a:ext cx="11531600" cy="3816429"/>
          </a:xfrm>
          <a:prstGeom prst="rect">
            <a:avLst/>
          </a:prstGeom>
        </p:spPr>
        <p:txBody>
          <a:bodyPr wrap="square">
            <a:spAutoFit/>
          </a:bodyPr>
          <a:lstStyle/>
          <a:p>
            <a:pPr>
              <a:spcAft>
                <a:spcPts val="1000"/>
              </a:spcAft>
              <a:buClr>
                <a:schemeClr val="tx1"/>
              </a:buClr>
              <a:buSzPct val="100000"/>
            </a:pPr>
            <a:r>
              <a:rPr lang="en-US" sz="1600" b="1" dirty="0"/>
              <a:t>Summary of The Presentation</a:t>
            </a:r>
          </a:p>
          <a:p>
            <a:pPr>
              <a:spcAft>
                <a:spcPts val="1000"/>
              </a:spcAft>
              <a:buClr>
                <a:schemeClr val="tx1"/>
              </a:buClr>
              <a:buSzPct val="100000"/>
            </a:pPr>
            <a:r>
              <a:rPr lang="en-US" sz="1600" dirty="0"/>
              <a:t>In conclusion, we have found and researched four different algorithms/ methods of solving our problem which was surveillance systems that use motion detection to identify any moving objects in an environment. The four algorithms found and discussed were Frame Difference, Background Subtraction, Optical Flow and Noise-Tolerant. Using these solutions, we have managed to solve our problem by creating a surveillance system which creates a safer environment for people that have concerns about their safety. </a:t>
            </a:r>
          </a:p>
          <a:p>
            <a:pPr>
              <a:spcAft>
                <a:spcPts val="1000"/>
              </a:spcAft>
              <a:buClr>
                <a:schemeClr val="tx1"/>
              </a:buClr>
              <a:buSzPct val="100000"/>
            </a:pPr>
            <a:r>
              <a:rPr lang="en-US" sz="1600" b="1" dirty="0"/>
              <a:t>Advantages &amp; Disadvantages of These Algorithms</a:t>
            </a:r>
          </a:p>
          <a:p>
            <a:pPr>
              <a:spcAft>
                <a:spcPts val="1000"/>
              </a:spcAft>
              <a:buClr>
                <a:schemeClr val="tx1"/>
              </a:buClr>
              <a:buSzPct val="100000"/>
            </a:pPr>
            <a:r>
              <a:rPr lang="en-US" sz="1600" dirty="0"/>
              <a:t>Frame Difference: As an advantage of this method, it works well for static cameras however, it struggles and does not work with moving cameras.</a:t>
            </a:r>
          </a:p>
          <a:p>
            <a:pPr>
              <a:spcAft>
                <a:spcPts val="1000"/>
              </a:spcAft>
              <a:buClr>
                <a:schemeClr val="tx1"/>
              </a:buClr>
              <a:buSzPct val="100000"/>
            </a:pPr>
            <a:r>
              <a:rPr lang="en-US" sz="1600" dirty="0"/>
              <a:t>Background Subtraction: This method provides relatively fast recovery yet not able to deal with sudden drastic lighting changes.</a:t>
            </a:r>
          </a:p>
          <a:p>
            <a:pPr>
              <a:spcAft>
                <a:spcPts val="1000"/>
              </a:spcAft>
              <a:buClr>
                <a:schemeClr val="tx1"/>
              </a:buClr>
              <a:buSzPct val="100000"/>
            </a:pPr>
            <a:r>
              <a:rPr lang="en-US" sz="1600" dirty="0"/>
              <a:t>Optical Flow: </a:t>
            </a:r>
            <a:r>
              <a:rPr lang="en-GB" sz="1600" dirty="0">
                <a:cs typeface="Times New Roman" panose="02020603050405020304" pitchFamily="18" charset="0"/>
              </a:rPr>
              <a:t>D</a:t>
            </a:r>
            <a:r>
              <a:rPr lang="en-GB" sz="1600" dirty="0">
                <a:ea typeface="Calibri" panose="020F0502020204030204" pitchFamily="34" charset="0"/>
                <a:cs typeface="Times New Roman" panose="02020603050405020304" pitchFamily="18" charset="0"/>
              </a:rPr>
              <a:t>ense optical flow is a costly algorithm on the other hand, it is a commonly used method because of its higher accuracy.</a:t>
            </a:r>
          </a:p>
          <a:p>
            <a:pPr>
              <a:spcAft>
                <a:spcPts val="1000"/>
              </a:spcAft>
              <a:buClr>
                <a:schemeClr val="tx1"/>
              </a:buClr>
              <a:buSzPct val="100000"/>
            </a:pPr>
            <a:r>
              <a:rPr lang="en-US" sz="1600" dirty="0"/>
              <a:t>Noise-Tolerant: It provides security against sound but </a:t>
            </a:r>
            <a:r>
              <a:rPr lang="en-GB" sz="1600" dirty="0"/>
              <a:t>causes energy wastage detecting movements other than movements that are specifically required to detect.</a:t>
            </a:r>
          </a:p>
        </p:txBody>
      </p:sp>
      <p:pic>
        <p:nvPicPr>
          <p:cNvPr id="11" name="Video 10">
            <a:hlinkClick r:id="" action="ppaction://media"/>
            <a:extLst>
              <a:ext uri="{FF2B5EF4-FFF2-40B4-BE49-F238E27FC236}">
                <a16:creationId xmlns:a16="http://schemas.microsoft.com/office/drawing/2014/main" id="{8CDA5704-3053-40BA-B49C-E5D45E5A561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02825" y="5443"/>
            <a:ext cx="2286000" cy="1714500"/>
          </a:xfrm>
          <a:prstGeom prst="rect">
            <a:avLst/>
          </a:prstGeom>
        </p:spPr>
      </p:pic>
    </p:spTree>
    <p:extLst>
      <p:ext uri="{BB962C8B-B14F-4D97-AF65-F5344CB8AC3E}">
        <p14:creationId xmlns:p14="http://schemas.microsoft.com/office/powerpoint/2010/main" val="2848456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9933"/>
    </mc:Choice>
    <mc:Fallback xmlns="">
      <p:transition spd="slow" advTm="59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2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753DF10E-6549-A5EA-4ABD-F4329C0ECB32}"/>
              </a:ext>
            </a:extLst>
          </p:cNvPr>
          <p:cNvSpPr>
            <a:spLocks noGrp="1"/>
          </p:cNvSpPr>
          <p:nvPr>
            <p:ph type="title"/>
          </p:nvPr>
        </p:nvSpPr>
        <p:spPr>
          <a:xfrm>
            <a:off x="1030288" y="609600"/>
            <a:ext cx="10131425" cy="1110343"/>
          </a:xfrm>
        </p:spPr>
        <p:txBody>
          <a:bodyPr>
            <a:normAutofit/>
          </a:bodyPr>
          <a:lstStyle/>
          <a:p>
            <a:pPr algn="ctr"/>
            <a:r>
              <a:rPr lang="en-US" dirty="0">
                <a:solidFill>
                  <a:schemeClr val="bg1"/>
                </a:solidFill>
              </a:rPr>
              <a:t>references</a:t>
            </a:r>
          </a:p>
        </p:txBody>
      </p:sp>
      <p:sp>
        <p:nvSpPr>
          <p:cNvPr id="3" name="Content Placeholder 2">
            <a:extLst>
              <a:ext uri="{FF2B5EF4-FFF2-40B4-BE49-F238E27FC236}">
                <a16:creationId xmlns:a16="http://schemas.microsoft.com/office/drawing/2014/main" id="{28835536-DFD0-08C7-D13A-E6280D965D8D}"/>
              </a:ext>
            </a:extLst>
          </p:cNvPr>
          <p:cNvSpPr>
            <a:spLocks noGrp="1"/>
          </p:cNvSpPr>
          <p:nvPr>
            <p:ph idx="1"/>
          </p:nvPr>
        </p:nvSpPr>
        <p:spPr>
          <a:xfrm>
            <a:off x="462708" y="2329543"/>
            <a:ext cx="11043493" cy="2705165"/>
          </a:xfrm>
        </p:spPr>
        <p:txBody>
          <a:bodyPr>
            <a:normAutofit fontScale="25000" lnSpcReduction="20000"/>
          </a:bodyPr>
          <a:lstStyle/>
          <a:p>
            <a:pPr marL="0" indent="0">
              <a:buNone/>
            </a:pPr>
            <a:r>
              <a:rPr lang="en-US" sz="4000" b="1" dirty="0">
                <a:latin typeface="Times New Roman" panose="02020603050405020304" pitchFamily="18" charset="0"/>
                <a:cs typeface="Times New Roman" panose="02020603050405020304" pitchFamily="18" charset="0"/>
              </a:rPr>
              <a:t>References</a:t>
            </a:r>
          </a:p>
          <a:p>
            <a:pPr marL="0" indent="0">
              <a:buNone/>
            </a:pPr>
            <a:r>
              <a:rPr lang="en-GB" sz="3100" dirty="0">
                <a:latin typeface="Times New Roman" panose="02020603050405020304" pitchFamily="18" charset="0"/>
                <a:cs typeface="Times New Roman" panose="02020603050405020304" pitchFamily="18" charset="0"/>
              </a:rPr>
              <a:t>Algorithms for learning F </a:t>
            </a:r>
            <a:r>
              <a:rPr lang="en-GB" sz="3100" dirty="0" err="1">
                <a:latin typeface="Times New Roman" panose="02020603050405020304" pitchFamily="18" charset="0"/>
                <a:cs typeface="Times New Roman" panose="02020603050405020304" pitchFamily="18" charset="0"/>
              </a:rPr>
              <a:t>urnkranz</a:t>
            </a:r>
            <a:r>
              <a:rPr lang="en-GB" sz="3100" dirty="0">
                <a:latin typeface="Times New Roman" panose="02020603050405020304" pitchFamily="18" charset="0"/>
                <a:cs typeface="Times New Roman" panose="02020603050405020304" pitchFamily="18" charset="0"/>
              </a:rPr>
              <a:t> - ofai.at (no date). Available at: https://ofai.at/papers/oefai-tr-96-07.pdf (Accessed: December 5, 2022). </a:t>
            </a:r>
          </a:p>
          <a:p>
            <a:pPr marL="0" indent="0">
              <a:buNone/>
            </a:pPr>
            <a:r>
              <a:rPr lang="en-GB" sz="3100" dirty="0" err="1">
                <a:latin typeface="Times New Roman" panose="02020603050405020304" pitchFamily="18" charset="0"/>
                <a:cs typeface="Times New Roman" panose="02020603050405020304" pitchFamily="18" charset="0"/>
              </a:rPr>
              <a:t>Bwsw</a:t>
            </a:r>
            <a:r>
              <a:rPr lang="en-GB" sz="3100" dirty="0">
                <a:latin typeface="Times New Roman" panose="02020603050405020304" pitchFamily="18" charset="0"/>
                <a:cs typeface="Times New Roman" panose="02020603050405020304" pitchFamily="18" charset="0"/>
              </a:rPr>
              <a:t> (2/12/22) BWSW/RT-motion-detection-</a:t>
            </a:r>
            <a:r>
              <a:rPr lang="en-GB" sz="3100" dirty="0" err="1">
                <a:latin typeface="Times New Roman" panose="02020603050405020304" pitchFamily="18" charset="0"/>
                <a:cs typeface="Times New Roman" panose="02020603050405020304" pitchFamily="18" charset="0"/>
              </a:rPr>
              <a:t>opencv</a:t>
            </a:r>
            <a:r>
              <a:rPr lang="en-GB" sz="3100" dirty="0">
                <a:latin typeface="Times New Roman" panose="02020603050405020304" pitchFamily="18" charset="0"/>
                <a:cs typeface="Times New Roman" panose="02020603050405020304" pitchFamily="18" charset="0"/>
              </a:rPr>
              <a:t>-python: High-performance noise-tolerant motion detection algorithm implemented with Python3, </a:t>
            </a:r>
            <a:r>
              <a:rPr lang="en-GB" sz="3100" dirty="0" err="1">
                <a:latin typeface="Times New Roman" panose="02020603050405020304" pitchFamily="18" charset="0"/>
                <a:cs typeface="Times New Roman" panose="02020603050405020304" pitchFamily="18" charset="0"/>
              </a:rPr>
              <a:t>Numba</a:t>
            </a:r>
            <a:r>
              <a:rPr lang="en-GB" sz="3100" dirty="0">
                <a:latin typeface="Times New Roman" panose="02020603050405020304" pitchFamily="18" charset="0"/>
                <a:cs typeface="Times New Roman" panose="02020603050405020304" pitchFamily="18" charset="0"/>
              </a:rPr>
              <a:t>, </a:t>
            </a:r>
            <a:r>
              <a:rPr lang="en-GB" sz="3100" dirty="0" err="1">
                <a:latin typeface="Times New Roman" panose="02020603050405020304" pitchFamily="18" charset="0"/>
                <a:cs typeface="Times New Roman" panose="02020603050405020304" pitchFamily="18" charset="0"/>
              </a:rPr>
              <a:t>Numpy</a:t>
            </a:r>
            <a:r>
              <a:rPr lang="en-GB" sz="3100" dirty="0">
                <a:latin typeface="Times New Roman" panose="02020603050405020304" pitchFamily="18" charset="0"/>
                <a:cs typeface="Times New Roman" panose="02020603050405020304" pitchFamily="18" charset="0"/>
              </a:rPr>
              <a:t>, GitHub. Available at: https://github.com/bwsw/rt-motion-detection-opencv-python (Accessed: December 5, 2022). </a:t>
            </a:r>
          </a:p>
          <a:p>
            <a:pPr marL="0" indent="0">
              <a:buNone/>
            </a:pPr>
            <a:r>
              <a:rPr lang="en-GB" sz="3100" dirty="0">
                <a:latin typeface="Times New Roman" panose="02020603050405020304" pitchFamily="18" charset="0"/>
                <a:cs typeface="Times New Roman" panose="02020603050405020304" pitchFamily="18" charset="0"/>
              </a:rPr>
              <a:t>Goldman, S.A. and Scott, S.D. (no date) A theoretical and empirical study of a noise-tolerant algorithm to learn geometric patterns - machine learning, SpringerLink. Kluwer Academic Publishers. Available at: https://link.springer.com/article/10.1023/A:1007681724516 (Accessed: December 2, 2022). </a:t>
            </a:r>
            <a:endParaRPr lang="en-US" sz="3100" b="1" dirty="0">
              <a:latin typeface="Times New Roman" panose="02020603050405020304" pitchFamily="18" charset="0"/>
              <a:cs typeface="Times New Roman" panose="02020603050405020304" pitchFamily="18" charset="0"/>
            </a:endParaRPr>
          </a:p>
          <a:p>
            <a:pPr marL="0" indent="0" algn="just">
              <a:buNone/>
            </a:pPr>
            <a:r>
              <a:rPr lang="en-GB" sz="3100" dirty="0">
                <a:effectLst/>
                <a:latin typeface="Times New Roman" panose="02020603050405020304" pitchFamily="18" charset="0"/>
                <a:ea typeface="Calibri" panose="020F0502020204030204" pitchFamily="34" charset="0"/>
                <a:cs typeface="Times New Roman" panose="02020603050405020304" pitchFamily="18" charset="0"/>
              </a:rPr>
              <a:t>Huang, J. et al. (2019) “An efficient optical flow-based motion detection method for non-stationary scenes,” 2019 Chinese Control And Decision Conference (CCDC) [Preprint]. Available at: </a:t>
            </a:r>
            <a:r>
              <a:rPr lang="en-GB" sz="31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https://doi.org/10.1109/ccdc.2019.8833206</a:t>
            </a:r>
            <a:r>
              <a:rPr lang="en-GB" sz="31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3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GB" sz="3100" dirty="0">
                <a:effectLst/>
                <a:latin typeface="Times New Roman" panose="02020603050405020304" pitchFamily="18" charset="0"/>
                <a:ea typeface="Calibri" panose="020F0502020204030204" pitchFamily="34" charset="0"/>
                <a:cs typeface="Times New Roman" panose="02020603050405020304" pitchFamily="18" charset="0"/>
              </a:rPr>
              <a:t>Pathak, S. et al. (2018) “Distortion-robust spherical camera motion estimation via dense optical flow,” 2018 25th IEEE International Conference on Image Processing (ICIP) [Preprint]. Available at: </a:t>
            </a:r>
            <a:r>
              <a:rPr lang="en-GB" sz="31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https://doi.org/10.1109/icip.2018.8451406</a:t>
            </a:r>
            <a:r>
              <a:rPr lang="en-GB" sz="31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3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GB" sz="3100" dirty="0" err="1">
                <a:latin typeface="Times New Roman" panose="02020603050405020304" pitchFamily="18" charset="0"/>
                <a:cs typeface="Times New Roman" panose="02020603050405020304" pitchFamily="18" charset="0"/>
              </a:rPr>
              <a:t>Rath</a:t>
            </a:r>
            <a:r>
              <a:rPr lang="en-GB" sz="3100" dirty="0">
                <a:latin typeface="Times New Roman" panose="02020603050405020304" pitchFamily="18" charset="0"/>
                <a:cs typeface="Times New Roman" panose="02020603050405020304" pitchFamily="18" charset="0"/>
              </a:rPr>
              <a:t>, S.R. (2021) </a:t>
            </a:r>
            <a:r>
              <a:rPr lang="en-GB" sz="3100" i="1" dirty="0">
                <a:latin typeface="Times New Roman" panose="02020603050405020304" pitchFamily="18" charset="0"/>
                <a:cs typeface="Times New Roman" panose="02020603050405020304" pitchFamily="18" charset="0"/>
              </a:rPr>
              <a:t>Moving object detection</a:t>
            </a:r>
            <a:r>
              <a:rPr lang="en-GB" sz="3100" dirty="0">
                <a:latin typeface="Times New Roman" panose="02020603050405020304" pitchFamily="18" charset="0"/>
                <a:cs typeface="Times New Roman" panose="02020603050405020304" pitchFamily="18" charset="0"/>
              </a:rPr>
              <a:t>, </a:t>
            </a:r>
            <a:r>
              <a:rPr lang="en-GB" sz="3100" i="1" dirty="0" err="1">
                <a:latin typeface="Times New Roman" panose="02020603050405020304" pitchFamily="18" charset="0"/>
                <a:cs typeface="Times New Roman" panose="02020603050405020304" pitchFamily="18" charset="0"/>
              </a:rPr>
              <a:t>DebuggerCafe</a:t>
            </a:r>
            <a:r>
              <a:rPr lang="en-GB" sz="3100" dirty="0">
                <a:latin typeface="Times New Roman" panose="02020603050405020304" pitchFamily="18" charset="0"/>
                <a:cs typeface="Times New Roman" panose="02020603050405020304" pitchFamily="18" charset="0"/>
              </a:rPr>
              <a:t>. Available at: https://debuggercafe.com/moving-object-detection-using-frame-differencing-with-opencv/ (Accessed: December 5, 2022). </a:t>
            </a:r>
            <a:endParaRPr lang="en-GB" sz="3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GB" sz="3100" dirty="0">
                <a:effectLst/>
                <a:latin typeface="Times New Roman" panose="02020603050405020304" pitchFamily="18" charset="0"/>
                <a:ea typeface="Calibri" panose="020F0502020204030204" pitchFamily="34" charset="0"/>
                <a:cs typeface="Times New Roman" panose="02020603050405020304" pitchFamily="18" charset="0"/>
              </a:rPr>
              <a:t>Shah, S. T. and </a:t>
            </a:r>
            <a:r>
              <a:rPr lang="en-GB" sz="3100" dirty="0" err="1">
                <a:effectLst/>
                <a:latin typeface="Times New Roman" panose="02020603050405020304" pitchFamily="18" charset="0"/>
                <a:ea typeface="Calibri" panose="020F0502020204030204" pitchFamily="34" charset="0"/>
                <a:cs typeface="Times New Roman" panose="02020603050405020304" pitchFamily="18" charset="0"/>
              </a:rPr>
              <a:t>Xuezhi</a:t>
            </a:r>
            <a:r>
              <a:rPr lang="en-GB" sz="3100" dirty="0">
                <a:effectLst/>
                <a:latin typeface="Times New Roman" panose="02020603050405020304" pitchFamily="18" charset="0"/>
                <a:ea typeface="Calibri" panose="020F0502020204030204" pitchFamily="34" charset="0"/>
                <a:cs typeface="Times New Roman" panose="02020603050405020304" pitchFamily="18" charset="0"/>
              </a:rPr>
              <a:t>, X. (2021) “Traditional and modern strategies for optical flow: An investigation,” SN Applied Sciences, 3(3). Available at: </a:t>
            </a:r>
            <a:r>
              <a:rPr lang="en-GB" sz="31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https://doi.org/10.1007/s42452-021-04227-x</a:t>
            </a:r>
            <a:r>
              <a:rPr lang="en-GB" sz="31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3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GB" sz="3100" dirty="0">
                <a:latin typeface="Times New Roman" panose="02020603050405020304" pitchFamily="18" charset="0"/>
                <a:cs typeface="Times New Roman" panose="02020603050405020304" pitchFamily="18" charset="0"/>
              </a:rPr>
              <a:t>Verma, S. and Kumar, A. (2022) Background subtraction, Background Subtraction - an overview | ScienceDirect Topics. Autonomous and Connected Heavy Vehicle Technology. Available at: https://www.sciencedirect.com/topics/engineering/background-subtraction#:~:text=The%20background%20subtraction%20method%20(BSM,background%20image%20and%20foreground%20image. (Accessed: December 5, 2022). </a:t>
            </a:r>
            <a:endParaRPr lang="en-US" sz="3100"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526447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9933"/>
    </mc:Choice>
    <mc:Fallback xmlns="">
      <p:transition spd="slow" advTm="599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2A206-FC5C-990C-FA98-11F9F229ADED}"/>
              </a:ext>
            </a:extLst>
          </p:cNvPr>
          <p:cNvSpPr>
            <a:spLocks noGrp="1"/>
          </p:cNvSpPr>
          <p:nvPr>
            <p:ph type="title"/>
          </p:nvPr>
        </p:nvSpPr>
        <p:spPr>
          <a:xfrm>
            <a:off x="685801" y="500743"/>
            <a:ext cx="7402285" cy="1360714"/>
          </a:xfrm>
        </p:spPr>
        <p:txBody>
          <a:bodyPr>
            <a:normAutofit/>
          </a:bodyPr>
          <a:lstStyle/>
          <a:p>
            <a:r>
              <a:rPr lang="en-US" dirty="0"/>
              <a:t>Why this topic?</a:t>
            </a:r>
          </a:p>
        </p:txBody>
      </p:sp>
      <p:sp>
        <p:nvSpPr>
          <p:cNvPr id="3" name="Content Placeholder 2">
            <a:extLst>
              <a:ext uri="{FF2B5EF4-FFF2-40B4-BE49-F238E27FC236}">
                <a16:creationId xmlns:a16="http://schemas.microsoft.com/office/drawing/2014/main" id="{BA8AE284-5050-C360-58DC-2C8AC6512FF7}"/>
              </a:ext>
            </a:extLst>
          </p:cNvPr>
          <p:cNvSpPr>
            <a:spLocks noGrp="1"/>
          </p:cNvSpPr>
          <p:nvPr>
            <p:ph idx="1"/>
          </p:nvPr>
        </p:nvSpPr>
        <p:spPr>
          <a:xfrm>
            <a:off x="685801" y="1861457"/>
            <a:ext cx="7402285" cy="3392110"/>
          </a:xfrm>
        </p:spPr>
        <p:txBody>
          <a:bodyPr>
            <a:normAutofit/>
          </a:bodyPr>
          <a:lstStyle/>
          <a:p>
            <a:r>
              <a:rPr lang="en-US" dirty="0"/>
              <a:t>Motion detection is a very common system used worldwide. Motion detectors are designed to measure movement/motion caused by people or objects.</a:t>
            </a:r>
          </a:p>
          <a:p>
            <a:r>
              <a:rPr lang="en-US" dirty="0"/>
              <a:t>These systems are used in many situations such as surveillance cameras in homes and businesses, tissue/soap dispensers, doorbells, automatic doors and even cars.</a:t>
            </a:r>
          </a:p>
          <a:p>
            <a:r>
              <a:rPr lang="en-US" dirty="0"/>
              <a:t>Therefore, this topic was chosen due to how present it is in the modern world of technology. As a group we also found this topic to be very interesting as it is something we encounter on a day-to-day basis.</a:t>
            </a:r>
          </a:p>
        </p:txBody>
      </p:sp>
      <p:pic>
        <p:nvPicPr>
          <p:cNvPr id="6" name="Video 5">
            <a:hlinkClick r:id="" action="ppaction://media"/>
            <a:extLst>
              <a:ext uri="{FF2B5EF4-FFF2-40B4-BE49-F238E27FC236}">
                <a16:creationId xmlns:a16="http://schemas.microsoft.com/office/drawing/2014/main" id="{75CEF1C4-14CE-48E1-A2B4-1FD3A16CFDD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973586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507"/>
    </mc:Choice>
    <mc:Fallback xmlns="">
      <p:transition spd="slow" advTm="18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2A206-FC5C-990C-FA98-11F9F229ADED}"/>
              </a:ext>
            </a:extLst>
          </p:cNvPr>
          <p:cNvSpPr>
            <a:spLocks noGrp="1"/>
          </p:cNvSpPr>
          <p:nvPr>
            <p:ph type="title"/>
          </p:nvPr>
        </p:nvSpPr>
        <p:spPr>
          <a:xfrm>
            <a:off x="685801" y="500743"/>
            <a:ext cx="7402285" cy="1360714"/>
          </a:xfrm>
        </p:spPr>
        <p:txBody>
          <a:bodyPr>
            <a:normAutofit/>
          </a:bodyPr>
          <a:lstStyle/>
          <a:p>
            <a:r>
              <a:rPr lang="en-US" dirty="0"/>
              <a:t>What is the problem?</a:t>
            </a:r>
          </a:p>
        </p:txBody>
      </p:sp>
      <p:sp>
        <p:nvSpPr>
          <p:cNvPr id="4" name="Content Placeholder 2">
            <a:extLst>
              <a:ext uri="{FF2B5EF4-FFF2-40B4-BE49-F238E27FC236}">
                <a16:creationId xmlns:a16="http://schemas.microsoft.com/office/drawing/2014/main" id="{B75EC623-0FE2-5D81-F4B4-78A58960762C}"/>
              </a:ext>
            </a:extLst>
          </p:cNvPr>
          <p:cNvSpPr>
            <a:spLocks noGrp="1"/>
          </p:cNvSpPr>
          <p:nvPr>
            <p:ph idx="1"/>
          </p:nvPr>
        </p:nvSpPr>
        <p:spPr>
          <a:xfrm>
            <a:off x="685801" y="1861457"/>
            <a:ext cx="7402285" cy="1653074"/>
          </a:xfrm>
        </p:spPr>
        <p:txBody>
          <a:bodyPr>
            <a:normAutofit/>
          </a:bodyPr>
          <a:lstStyle/>
          <a:p>
            <a:r>
              <a:rPr lang="en-US" dirty="0"/>
              <a:t>Surveillance systems are found everywhere from homes to business to schools. Therefore, our team chose this topic since surveillance systems use motion detection to identify any moving objects in an environment. </a:t>
            </a:r>
          </a:p>
          <a:p>
            <a:r>
              <a:rPr lang="en-US" dirty="0"/>
              <a:t>Our objective here is to find different solutions to solve this problem above.</a:t>
            </a:r>
          </a:p>
        </p:txBody>
      </p:sp>
      <p:pic>
        <p:nvPicPr>
          <p:cNvPr id="5" name="Picture 2" descr="Motion Detection with Open CV and C# – Tech-Quantum">
            <a:extLst>
              <a:ext uri="{FF2B5EF4-FFF2-40B4-BE49-F238E27FC236}">
                <a16:creationId xmlns:a16="http://schemas.microsoft.com/office/drawing/2014/main" id="{4953FB94-4871-CC55-FC62-9C20D31D4D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8645" y="3802955"/>
            <a:ext cx="5396496" cy="2387178"/>
          </a:xfrm>
          <a:prstGeom prst="rect">
            <a:avLst/>
          </a:prstGeom>
          <a:noFill/>
          <a:extLst>
            <a:ext uri="{909E8E84-426E-40DD-AFC4-6F175D3DCCD1}">
              <a14:hiddenFill xmlns:a14="http://schemas.microsoft.com/office/drawing/2010/main">
                <a:solidFill>
                  <a:srgbClr val="FFFFFF"/>
                </a:solidFill>
              </a14:hiddenFill>
            </a:ext>
          </a:extLst>
        </p:spPr>
      </p:pic>
      <p:pic>
        <p:nvPicPr>
          <p:cNvPr id="3" name="Video 2">
            <a:hlinkClick r:id="" action="ppaction://media"/>
            <a:extLst>
              <a:ext uri="{FF2B5EF4-FFF2-40B4-BE49-F238E27FC236}">
                <a16:creationId xmlns:a16="http://schemas.microsoft.com/office/drawing/2014/main" id="{FCA04E54-C907-4FFE-A543-CE2F25CBBD0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905239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1751"/>
    </mc:Choice>
    <mc:Fallback xmlns="">
      <p:transition spd="slow" advTm="11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7"/>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F10E-6549-A5EA-4ABD-F4329C0ECB32}"/>
              </a:ext>
            </a:extLst>
          </p:cNvPr>
          <p:cNvSpPr>
            <a:spLocks noGrp="1"/>
          </p:cNvSpPr>
          <p:nvPr>
            <p:ph type="title"/>
          </p:nvPr>
        </p:nvSpPr>
        <p:spPr>
          <a:xfrm>
            <a:off x="916377" y="874594"/>
            <a:ext cx="5410198" cy="1456267"/>
          </a:xfrm>
        </p:spPr>
        <p:txBody>
          <a:bodyPr>
            <a:normAutofit/>
          </a:bodyPr>
          <a:lstStyle/>
          <a:p>
            <a:r>
              <a:rPr lang="en-US" dirty="0"/>
              <a:t>Frame difference Approach (</a:t>
            </a:r>
            <a:r>
              <a:rPr lang="en-US" dirty="0" err="1"/>
              <a:t>arda</a:t>
            </a:r>
            <a:r>
              <a:rPr lang="en-US" dirty="0"/>
              <a:t>)</a:t>
            </a:r>
          </a:p>
        </p:txBody>
      </p:sp>
      <p:sp>
        <p:nvSpPr>
          <p:cNvPr id="3" name="Content Placeholder 2">
            <a:extLst>
              <a:ext uri="{FF2B5EF4-FFF2-40B4-BE49-F238E27FC236}">
                <a16:creationId xmlns:a16="http://schemas.microsoft.com/office/drawing/2014/main" id="{8FF7E348-0497-4427-4EE9-7AA71320D085}"/>
              </a:ext>
            </a:extLst>
          </p:cNvPr>
          <p:cNvSpPr>
            <a:spLocks noGrp="1"/>
          </p:cNvSpPr>
          <p:nvPr>
            <p:ph idx="1"/>
          </p:nvPr>
        </p:nvSpPr>
        <p:spPr>
          <a:xfrm>
            <a:off x="257389" y="2281305"/>
            <a:ext cx="5826475" cy="3649133"/>
          </a:xfrm>
        </p:spPr>
        <p:txBody>
          <a:bodyPr>
            <a:normAutofit/>
          </a:bodyPr>
          <a:lstStyle/>
          <a:p>
            <a:r>
              <a:rPr lang="en-US" dirty="0"/>
              <a:t>Frame difference is a common method that is used for motion detection. </a:t>
            </a:r>
          </a:p>
          <a:p>
            <a:r>
              <a:rPr lang="en-US" dirty="0"/>
              <a:t>This method identifies the presence of moving objects by comparing the difference between two adjacent frames.</a:t>
            </a:r>
          </a:p>
          <a:p>
            <a:r>
              <a:rPr lang="en-US" dirty="0"/>
              <a:t>The initial frame (can also be called the background frame) should be static meaning there should not be any movements. The difference between the initial and current frame is found then a threshold is applied which helps determine if motion has taken place. Therefore, this comparison highlights the areas which have changed in the current frame from the initial frame. </a:t>
            </a:r>
            <a:r>
              <a:rPr lang="en-GB" dirty="0"/>
              <a:t>(</a:t>
            </a:r>
            <a:r>
              <a:rPr lang="en-GB" dirty="0" err="1"/>
              <a:t>Rath</a:t>
            </a:r>
            <a:r>
              <a:rPr lang="en-GB" dirty="0"/>
              <a:t>, 2021)</a:t>
            </a:r>
            <a:endParaRPr lang="en-US" dirty="0"/>
          </a:p>
        </p:txBody>
      </p:sp>
      <p:pic>
        <p:nvPicPr>
          <p:cNvPr id="13" name="Video 12">
            <a:hlinkClick r:id="" action="ppaction://media"/>
            <a:extLst>
              <a:ext uri="{FF2B5EF4-FFF2-40B4-BE49-F238E27FC236}">
                <a16:creationId xmlns:a16="http://schemas.microsoft.com/office/drawing/2014/main" id="{7A39A3F2-0E36-018E-74B3-F22EAFAAE87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459433" y="4847812"/>
            <a:ext cx="2732567" cy="2010188"/>
          </a:xfrm>
          <a:prstGeom prst="rect">
            <a:avLst/>
          </a:prstGeom>
        </p:spPr>
      </p:pic>
      <p:pic>
        <p:nvPicPr>
          <p:cNvPr id="4" name="WhatsApp Video 2022-12-05 at 13.50.39">
            <a:hlinkClick r:id="" action="ppaction://media"/>
            <a:extLst>
              <a:ext uri="{FF2B5EF4-FFF2-40B4-BE49-F238E27FC236}">
                <a16:creationId xmlns:a16="http://schemas.microsoft.com/office/drawing/2014/main" id="{BBB3FED8-197D-430D-A68E-3E12801ADB1C}"/>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6183159" y="1147644"/>
            <a:ext cx="5751452" cy="3594658"/>
          </a:xfrm>
          <a:prstGeom prst="rect">
            <a:avLst/>
          </a:prstGeom>
        </p:spPr>
      </p:pic>
    </p:spTree>
    <p:custDataLst>
      <p:tags r:id="rId1"/>
    </p:custDataLst>
    <p:extLst>
      <p:ext uri="{BB962C8B-B14F-4D97-AF65-F5344CB8AC3E}">
        <p14:creationId xmlns:p14="http://schemas.microsoft.com/office/powerpoint/2010/main" val="2399972319"/>
      </p:ext>
    </p:extLst>
  </p:cSld>
  <p:clrMapOvr>
    <a:masterClrMapping/>
  </p:clrMapOvr>
  <mc:AlternateContent xmlns:mc="http://schemas.openxmlformats.org/markup-compatibility/2006" xmlns:p14="http://schemas.microsoft.com/office/powerpoint/2010/main">
    <mc:Choice Requires="p14">
      <p:transition spd="slow" p14:dur="2000" advTm="58479"/>
    </mc:Choice>
    <mc:Fallback xmlns="">
      <p:transition spd="slow" advTm="58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4CB71CC-5F63-59A1-5F29-A4F5512DD91B}"/>
              </a:ext>
            </a:extLst>
          </p:cNvPr>
          <p:cNvSpPr txBox="1"/>
          <p:nvPr/>
        </p:nvSpPr>
        <p:spPr>
          <a:xfrm>
            <a:off x="478465" y="1322948"/>
            <a:ext cx="6666614" cy="2031325"/>
          </a:xfrm>
          <a:prstGeom prst="rect">
            <a:avLst/>
          </a:prstGeom>
          <a:noFill/>
        </p:spPr>
        <p:txBody>
          <a:bodyPr wrap="square" rtlCol="0">
            <a:spAutoFit/>
          </a:bodyPr>
          <a:lstStyle/>
          <a:p>
            <a:r>
              <a:rPr lang="en-US" dirty="0"/>
              <a:t>Advantages:</a:t>
            </a:r>
          </a:p>
          <a:p>
            <a:endParaRPr lang="en-US" dirty="0"/>
          </a:p>
          <a:p>
            <a:pPr marL="285750" indent="-285750">
              <a:buFont typeface="Arial" panose="020B0604020202020204" pitchFamily="34" charset="0"/>
              <a:buChar char="•"/>
            </a:pPr>
            <a:r>
              <a:rPr lang="en-US" dirty="0"/>
              <a:t>This method requires </a:t>
            </a:r>
            <a:r>
              <a:rPr lang="en-GB" b="0" i="0" u="none" strike="noStrike" dirty="0">
                <a:solidFill>
                  <a:srgbClr val="000000"/>
                </a:solidFill>
                <a:effectLst/>
              </a:rPr>
              <a:t>low computation power. As it does not use any neural network or deep learning technique therefore, it is not computationally demanding.</a:t>
            </a:r>
          </a:p>
          <a:p>
            <a:pPr marL="285750" indent="-285750">
              <a:buFont typeface="Arial" panose="020B0604020202020204" pitchFamily="34" charset="0"/>
              <a:buChar char="•"/>
            </a:pPr>
            <a:r>
              <a:rPr lang="en-GB" dirty="0">
                <a:solidFill>
                  <a:srgbClr val="000000"/>
                </a:solidFill>
              </a:rPr>
              <a:t>Works well with static cameras when the initial background does not change for example, an empty road.</a:t>
            </a:r>
            <a:endParaRPr lang="en-US" dirty="0"/>
          </a:p>
        </p:txBody>
      </p:sp>
      <p:sp>
        <p:nvSpPr>
          <p:cNvPr id="9" name="TextBox 8">
            <a:extLst>
              <a:ext uri="{FF2B5EF4-FFF2-40B4-BE49-F238E27FC236}">
                <a16:creationId xmlns:a16="http://schemas.microsoft.com/office/drawing/2014/main" id="{2DB252E5-DCF6-9331-56C8-094D9AF09BEE}"/>
              </a:ext>
            </a:extLst>
          </p:cNvPr>
          <p:cNvSpPr txBox="1"/>
          <p:nvPr/>
        </p:nvSpPr>
        <p:spPr>
          <a:xfrm>
            <a:off x="478465" y="3503727"/>
            <a:ext cx="6666614" cy="2862322"/>
          </a:xfrm>
          <a:prstGeom prst="rect">
            <a:avLst/>
          </a:prstGeom>
          <a:noFill/>
        </p:spPr>
        <p:txBody>
          <a:bodyPr wrap="square" rtlCol="0">
            <a:spAutoFit/>
          </a:bodyPr>
          <a:lstStyle/>
          <a:p>
            <a:r>
              <a:rPr lang="en-US" dirty="0"/>
              <a:t>Disadvantages:</a:t>
            </a:r>
          </a:p>
          <a:p>
            <a:endParaRPr lang="en-US" dirty="0"/>
          </a:p>
          <a:p>
            <a:pPr marL="285750" indent="-285750">
              <a:buFont typeface="Arial" panose="020B0604020202020204" pitchFamily="34" charset="0"/>
              <a:buChar char="•"/>
            </a:pPr>
            <a:r>
              <a:rPr lang="en-US" b="0" i="0" u="none" strike="noStrike" dirty="0">
                <a:solidFill>
                  <a:srgbClr val="000000"/>
                </a:solidFill>
                <a:effectLst/>
              </a:rPr>
              <a:t>Does not work well with moving cameras since the current frame will constantly be changing and the system will not be able to compare it to th</a:t>
            </a:r>
            <a:r>
              <a:rPr lang="en-US" dirty="0">
                <a:solidFill>
                  <a:srgbClr val="000000"/>
                </a:solidFill>
              </a:rPr>
              <a:t>e initial frame and will just show motion everywhere.</a:t>
            </a:r>
          </a:p>
          <a:p>
            <a:pPr marL="285750" indent="-285750">
              <a:buFont typeface="Arial" panose="020B0604020202020204" pitchFamily="34" charset="0"/>
              <a:buChar char="•"/>
            </a:pPr>
            <a:r>
              <a:rPr lang="en-US" b="0" i="0" u="none" strike="noStrike" dirty="0">
                <a:solidFill>
                  <a:srgbClr val="000000"/>
                </a:solidFill>
                <a:effectLst/>
              </a:rPr>
              <a:t>Requires g</a:t>
            </a:r>
            <a:r>
              <a:rPr lang="en-US" dirty="0">
                <a:solidFill>
                  <a:srgbClr val="000000"/>
                </a:solidFill>
              </a:rPr>
              <a:t>ood lighting as it may detect a single object as two separate objects. </a:t>
            </a:r>
          </a:p>
          <a:p>
            <a:pPr marL="285750" indent="-285750">
              <a:buFont typeface="Arial" panose="020B0604020202020204" pitchFamily="34" charset="0"/>
              <a:buChar char="•"/>
            </a:pPr>
            <a:r>
              <a:rPr lang="en-US" dirty="0">
                <a:solidFill>
                  <a:srgbClr val="000000"/>
                </a:solidFill>
              </a:rPr>
              <a:t>Multiple o</a:t>
            </a:r>
            <a:r>
              <a:rPr lang="en-US" b="0" i="0" u="none" strike="noStrike" dirty="0">
                <a:solidFill>
                  <a:srgbClr val="000000"/>
                </a:solidFill>
                <a:effectLst/>
              </a:rPr>
              <a:t>bjects t</a:t>
            </a:r>
            <a:r>
              <a:rPr lang="en-US" dirty="0">
                <a:solidFill>
                  <a:srgbClr val="000000"/>
                </a:solidFill>
              </a:rPr>
              <a:t>hat are close to each other may be recognized as one.</a:t>
            </a:r>
            <a:endParaRPr lang="en-GB" b="0" i="0" u="none" strike="noStrike" dirty="0">
              <a:solidFill>
                <a:srgbClr val="000000"/>
              </a:solidFill>
              <a:effectLst/>
            </a:endParaRPr>
          </a:p>
        </p:txBody>
      </p:sp>
      <p:sp>
        <p:nvSpPr>
          <p:cNvPr id="11" name="Title 1">
            <a:extLst>
              <a:ext uri="{FF2B5EF4-FFF2-40B4-BE49-F238E27FC236}">
                <a16:creationId xmlns:a16="http://schemas.microsoft.com/office/drawing/2014/main" id="{C8DCA8F2-24B9-0EF5-8B54-44751E39A010}"/>
              </a:ext>
            </a:extLst>
          </p:cNvPr>
          <p:cNvSpPr>
            <a:spLocks noGrp="1"/>
          </p:cNvSpPr>
          <p:nvPr>
            <p:ph type="title"/>
          </p:nvPr>
        </p:nvSpPr>
        <p:spPr>
          <a:xfrm>
            <a:off x="685801" y="500743"/>
            <a:ext cx="6666615" cy="672751"/>
          </a:xfrm>
        </p:spPr>
        <p:txBody>
          <a:bodyPr>
            <a:normAutofit fontScale="90000"/>
          </a:bodyPr>
          <a:lstStyle/>
          <a:p>
            <a:pPr algn="ctr"/>
            <a:r>
              <a:rPr lang="en-US" dirty="0"/>
              <a:t>Advantages &amp; disadvantages of frame difference</a:t>
            </a:r>
          </a:p>
        </p:txBody>
      </p:sp>
    </p:spTree>
    <p:extLst>
      <p:ext uri="{BB962C8B-B14F-4D97-AF65-F5344CB8AC3E}">
        <p14:creationId xmlns:p14="http://schemas.microsoft.com/office/powerpoint/2010/main" val="981704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993"/>
    </mc:Choice>
    <mc:Fallback xmlns="">
      <p:transition spd="slow" advTm="699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753DF10E-6549-A5EA-4ABD-F4329C0ECB32}"/>
              </a:ext>
            </a:extLst>
          </p:cNvPr>
          <p:cNvSpPr>
            <a:spLocks noGrp="1"/>
          </p:cNvSpPr>
          <p:nvPr>
            <p:ph type="title"/>
          </p:nvPr>
        </p:nvSpPr>
        <p:spPr>
          <a:xfrm>
            <a:off x="1030288" y="609600"/>
            <a:ext cx="10131425" cy="1110343"/>
          </a:xfrm>
        </p:spPr>
        <p:txBody>
          <a:bodyPr>
            <a:normAutofit/>
          </a:bodyPr>
          <a:lstStyle/>
          <a:p>
            <a:pPr algn="ctr"/>
            <a:r>
              <a:rPr lang="en-US" dirty="0">
                <a:solidFill>
                  <a:schemeClr val="bg1"/>
                </a:solidFill>
              </a:rPr>
              <a:t>Background Subtraction Approach (ozan)</a:t>
            </a:r>
          </a:p>
        </p:txBody>
      </p:sp>
      <p:sp>
        <p:nvSpPr>
          <p:cNvPr id="4" name="Content Placeholder 2">
            <a:extLst>
              <a:ext uri="{FF2B5EF4-FFF2-40B4-BE49-F238E27FC236}">
                <a16:creationId xmlns:a16="http://schemas.microsoft.com/office/drawing/2014/main" id="{C3F023AE-8981-4677-EDDF-D6A37F22FFFD}"/>
              </a:ext>
            </a:extLst>
          </p:cNvPr>
          <p:cNvSpPr>
            <a:spLocks noGrp="1"/>
          </p:cNvSpPr>
          <p:nvPr>
            <p:ph idx="1"/>
          </p:nvPr>
        </p:nvSpPr>
        <p:spPr>
          <a:xfrm>
            <a:off x="500976" y="2436930"/>
            <a:ext cx="5763637" cy="3954143"/>
          </a:xfrm>
        </p:spPr>
        <p:txBody>
          <a:bodyPr>
            <a:normAutofit fontScale="92500" lnSpcReduction="10000"/>
          </a:bodyPr>
          <a:lstStyle/>
          <a:p>
            <a:r>
              <a:rPr lang="en-US" dirty="0"/>
              <a:t>Background subtraction is the most popular method for motion detection.</a:t>
            </a:r>
          </a:p>
          <a:p>
            <a:r>
              <a:rPr lang="en-US" dirty="0"/>
              <a:t>BGS/BSM works by comparing moving parts of a video to a background and a foreground image.</a:t>
            </a:r>
          </a:p>
          <a:p>
            <a:r>
              <a:rPr lang="en-US" dirty="0"/>
              <a:t>BGS/BSM finds foreground objects by isolating them and then comparing the foreground object to the initial frame where there are no foreground objects present. This will create a difference between them and create a distance matrix. This simply compares the difference between two frames, one without any objects and one with objects with the threshold value. Threshold value is measured by taking the first few frames of the video. Therefore, if the difference of the two frames is larger than the threshold value, this will result as an object moved. </a:t>
            </a:r>
            <a:r>
              <a:rPr lang="en-GB" dirty="0"/>
              <a:t>(Verma &amp; Kumar, 2022)</a:t>
            </a:r>
            <a:endParaRPr lang="en-US" dirty="0"/>
          </a:p>
          <a:p>
            <a:endParaRPr lang="en-US" dirty="0"/>
          </a:p>
        </p:txBody>
      </p:sp>
      <p:pic>
        <p:nvPicPr>
          <p:cNvPr id="7" name="Video 10">
            <a:hlinkClick r:id="" action="ppaction://media"/>
            <a:extLst>
              <a:ext uri="{FF2B5EF4-FFF2-40B4-BE49-F238E27FC236}">
                <a16:creationId xmlns:a16="http://schemas.microsoft.com/office/drawing/2014/main" id="{FE8014D3-F289-3F28-902E-1B2EC6FD319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8130041" y="5097819"/>
            <a:ext cx="2285999" cy="1714500"/>
          </a:xfrm>
          <a:prstGeom prst="rect">
            <a:avLst/>
          </a:prstGeom>
        </p:spPr>
      </p:pic>
      <p:pic>
        <p:nvPicPr>
          <p:cNvPr id="1026" name="Picture 2" descr="https://cdn.discordapp.com/attachments/814840251636776990/1049319899673153596/image.png">
            <a:extLst>
              <a:ext uri="{FF2B5EF4-FFF2-40B4-BE49-F238E27FC236}">
                <a16:creationId xmlns:a16="http://schemas.microsoft.com/office/drawing/2014/main" id="{1BF96BF2-178F-4970-B5C7-5E066883BF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5419" y="2436930"/>
            <a:ext cx="1652803" cy="13008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discordapp.com/attachments/814840251636776990/1049320062345039960/image.png">
            <a:extLst>
              <a:ext uri="{FF2B5EF4-FFF2-40B4-BE49-F238E27FC236}">
                <a16:creationId xmlns:a16="http://schemas.microsoft.com/office/drawing/2014/main" id="{F6327D08-D4AD-487F-AFDF-97D0B16631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0076" y="3729020"/>
            <a:ext cx="1652802" cy="1300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dn.discordapp.com/attachments/814840251636776990/1049320199045787759/image.png">
            <a:extLst>
              <a:ext uri="{FF2B5EF4-FFF2-40B4-BE49-F238E27FC236}">
                <a16:creationId xmlns:a16="http://schemas.microsoft.com/office/drawing/2014/main" id="{83DED7C1-4809-4863-AA8F-F3B86E68F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4254" y="3719874"/>
            <a:ext cx="1652803" cy="13099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discordapp.com/attachments/814840251636776990/1049320341467578378/image.png">
            <a:extLst>
              <a:ext uri="{FF2B5EF4-FFF2-40B4-BE49-F238E27FC236}">
                <a16:creationId xmlns:a16="http://schemas.microsoft.com/office/drawing/2014/main" id="{D91CD7D0-E7F4-4034-A2A6-6FFA365EAE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8911" y="2436930"/>
            <a:ext cx="1652802" cy="130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6140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4CB71CC-5F63-59A1-5F29-A4F5512DD91B}"/>
              </a:ext>
            </a:extLst>
          </p:cNvPr>
          <p:cNvSpPr txBox="1"/>
          <p:nvPr/>
        </p:nvSpPr>
        <p:spPr>
          <a:xfrm>
            <a:off x="478465" y="1480778"/>
            <a:ext cx="6666614" cy="2031325"/>
          </a:xfrm>
          <a:prstGeom prst="rect">
            <a:avLst/>
          </a:prstGeom>
          <a:noFill/>
        </p:spPr>
        <p:txBody>
          <a:bodyPr wrap="square" rtlCol="0">
            <a:spAutoFit/>
          </a:bodyPr>
          <a:lstStyle/>
          <a:p>
            <a:r>
              <a:rPr lang="en-US" dirty="0"/>
              <a:t>Advantages:</a:t>
            </a:r>
          </a:p>
          <a:p>
            <a:endParaRPr lang="en-US" dirty="0"/>
          </a:p>
          <a:p>
            <a:pPr marL="285750" indent="-285750">
              <a:buFont typeface="Arial" panose="020B0604020202020204" pitchFamily="34" charset="0"/>
              <a:buChar char="•"/>
            </a:pPr>
            <a:r>
              <a:rPr lang="en-US" dirty="0"/>
              <a:t>Different threshold selected for each pixel.</a:t>
            </a:r>
          </a:p>
          <a:p>
            <a:pPr marL="285750" indent="-285750">
              <a:buFont typeface="Arial" panose="020B0604020202020204" pitchFamily="34" charset="0"/>
              <a:buChar char="•"/>
            </a:pPr>
            <a:r>
              <a:rPr lang="en-US" dirty="0"/>
              <a:t>The threshold pixels are adapting by time.</a:t>
            </a:r>
          </a:p>
          <a:p>
            <a:pPr marL="285750" indent="-285750">
              <a:buFont typeface="Arial" panose="020B0604020202020204" pitchFamily="34" charset="0"/>
              <a:buChar char="•"/>
            </a:pPr>
            <a:r>
              <a:rPr lang="en-US" dirty="0"/>
              <a:t>Objects can become apart of the background whilst not destroying or altering the existing background model.</a:t>
            </a:r>
          </a:p>
          <a:p>
            <a:pPr marL="285750" indent="-285750">
              <a:buFont typeface="Arial" panose="020B0604020202020204" pitchFamily="34" charset="0"/>
              <a:buChar char="•"/>
            </a:pPr>
            <a:r>
              <a:rPr lang="en-US" dirty="0"/>
              <a:t>Provides relatively fast recovery.</a:t>
            </a:r>
          </a:p>
        </p:txBody>
      </p:sp>
      <p:sp>
        <p:nvSpPr>
          <p:cNvPr id="9" name="TextBox 8">
            <a:extLst>
              <a:ext uri="{FF2B5EF4-FFF2-40B4-BE49-F238E27FC236}">
                <a16:creationId xmlns:a16="http://schemas.microsoft.com/office/drawing/2014/main" id="{2DB252E5-DCF6-9331-56C8-094D9AF09BEE}"/>
              </a:ext>
            </a:extLst>
          </p:cNvPr>
          <p:cNvSpPr txBox="1"/>
          <p:nvPr/>
        </p:nvSpPr>
        <p:spPr>
          <a:xfrm>
            <a:off x="478465" y="3512103"/>
            <a:ext cx="6666614" cy="1754326"/>
          </a:xfrm>
          <a:prstGeom prst="rect">
            <a:avLst/>
          </a:prstGeom>
          <a:noFill/>
        </p:spPr>
        <p:txBody>
          <a:bodyPr wrap="square" rtlCol="0">
            <a:spAutoFit/>
          </a:bodyPr>
          <a:lstStyle/>
          <a:p>
            <a:r>
              <a:rPr lang="en-US" dirty="0"/>
              <a:t>Disadvantages:</a:t>
            </a:r>
          </a:p>
          <a:p>
            <a:endParaRPr lang="en-US" dirty="0"/>
          </a:p>
          <a:p>
            <a:pPr marL="285750" indent="-285750">
              <a:buFont typeface="Arial" panose="020B0604020202020204" pitchFamily="34" charset="0"/>
              <a:buChar char="•"/>
            </a:pPr>
            <a:r>
              <a:rPr lang="en-US" dirty="0"/>
              <a:t>Not able to deal with sudden drastic lighting changes.</a:t>
            </a:r>
          </a:p>
          <a:p>
            <a:pPr marL="285750" indent="-285750">
              <a:buFont typeface="Arial" panose="020B0604020202020204" pitchFamily="34" charset="0"/>
              <a:buChar char="•"/>
            </a:pPr>
            <a:r>
              <a:rPr lang="en-US" dirty="0"/>
              <a:t>Gaussians method is important to initialize.</a:t>
            </a:r>
          </a:p>
          <a:p>
            <a:pPr marL="285750" indent="-285750">
              <a:buFont typeface="Arial" panose="020B0604020202020204" pitchFamily="34" charset="0"/>
              <a:buChar char="•"/>
            </a:pPr>
            <a:r>
              <a:rPr lang="en-US" dirty="0"/>
              <a:t>There are a lot of parameters, and these parameters should be selected carefully.</a:t>
            </a:r>
          </a:p>
        </p:txBody>
      </p:sp>
      <p:sp>
        <p:nvSpPr>
          <p:cNvPr id="11" name="Title 1">
            <a:extLst>
              <a:ext uri="{FF2B5EF4-FFF2-40B4-BE49-F238E27FC236}">
                <a16:creationId xmlns:a16="http://schemas.microsoft.com/office/drawing/2014/main" id="{C8DCA8F2-24B9-0EF5-8B54-44751E39A010}"/>
              </a:ext>
            </a:extLst>
          </p:cNvPr>
          <p:cNvSpPr>
            <a:spLocks noGrp="1"/>
          </p:cNvSpPr>
          <p:nvPr>
            <p:ph type="title"/>
          </p:nvPr>
        </p:nvSpPr>
        <p:spPr>
          <a:xfrm>
            <a:off x="685801" y="500743"/>
            <a:ext cx="6666615" cy="672751"/>
          </a:xfrm>
        </p:spPr>
        <p:txBody>
          <a:bodyPr>
            <a:normAutofit fontScale="90000"/>
          </a:bodyPr>
          <a:lstStyle/>
          <a:p>
            <a:pPr algn="ctr"/>
            <a:r>
              <a:rPr lang="en-US" dirty="0"/>
              <a:t>Advantages &amp; disadvantages of Background subtraction</a:t>
            </a:r>
          </a:p>
        </p:txBody>
      </p:sp>
      <p:pic>
        <p:nvPicPr>
          <p:cNvPr id="6" name="Picture 4" descr="Vehicle Motion Detection using Background Subtraction - Analytics Vidhya">
            <a:extLst>
              <a:ext uri="{FF2B5EF4-FFF2-40B4-BE49-F238E27FC236}">
                <a16:creationId xmlns:a16="http://schemas.microsoft.com/office/drawing/2014/main" id="{4585C590-6BC1-4969-9098-B5A0CF2E2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225" y="5008026"/>
            <a:ext cx="4278089" cy="176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60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993"/>
    </mc:Choice>
    <mc:Fallback xmlns="">
      <p:transition spd="slow" advTm="699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1" name="Picture 20">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753DF10E-6549-A5EA-4ABD-F4329C0ECB32}"/>
              </a:ext>
            </a:extLst>
          </p:cNvPr>
          <p:cNvSpPr>
            <a:spLocks noGrp="1"/>
          </p:cNvSpPr>
          <p:nvPr>
            <p:ph type="title"/>
          </p:nvPr>
        </p:nvSpPr>
        <p:spPr>
          <a:xfrm>
            <a:off x="1030287" y="520700"/>
            <a:ext cx="10131425" cy="1110343"/>
          </a:xfrm>
        </p:spPr>
        <p:txBody>
          <a:bodyPr>
            <a:normAutofit/>
          </a:bodyPr>
          <a:lstStyle/>
          <a:p>
            <a:pPr algn="ctr"/>
            <a:r>
              <a:rPr lang="en-US" dirty="0">
                <a:solidFill>
                  <a:schemeClr val="bg1"/>
                </a:solidFill>
              </a:rPr>
              <a:t>Optical flow BASED MOTION DETECTION (</a:t>
            </a:r>
            <a:r>
              <a:rPr lang="en-US" dirty="0" err="1">
                <a:solidFill>
                  <a:schemeClr val="bg1"/>
                </a:solidFill>
              </a:rPr>
              <a:t>asli</a:t>
            </a:r>
            <a:r>
              <a:rPr lang="en-US" dirty="0">
                <a:solidFill>
                  <a:schemeClr val="bg1"/>
                </a:solidFill>
              </a:rPr>
              <a:t>)</a:t>
            </a:r>
          </a:p>
        </p:txBody>
      </p:sp>
      <p:pic>
        <p:nvPicPr>
          <p:cNvPr id="4" name="Video 19">
            <a:hlinkClick r:id="" action="ppaction://media"/>
            <a:extLst>
              <a:ext uri="{FF2B5EF4-FFF2-40B4-BE49-F238E27FC236}">
                <a16:creationId xmlns:a16="http://schemas.microsoft.com/office/drawing/2014/main" id="{16BBEE5F-8997-49BD-2369-FBE2A4B5844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601200" y="1381419"/>
            <a:ext cx="2247901" cy="1585065"/>
          </a:xfrm>
          <a:prstGeom prst="rect">
            <a:avLst/>
          </a:prstGeom>
        </p:spPr>
      </p:pic>
      <p:sp>
        <p:nvSpPr>
          <p:cNvPr id="5" name="Content Placeholder 2">
            <a:extLst>
              <a:ext uri="{FF2B5EF4-FFF2-40B4-BE49-F238E27FC236}">
                <a16:creationId xmlns:a16="http://schemas.microsoft.com/office/drawing/2014/main" id="{85AD0C74-61A9-C779-1A45-134A3840BD76}"/>
              </a:ext>
            </a:extLst>
          </p:cNvPr>
          <p:cNvSpPr>
            <a:spLocks noGrp="1"/>
          </p:cNvSpPr>
          <p:nvPr>
            <p:ph idx="1"/>
          </p:nvPr>
        </p:nvSpPr>
        <p:spPr>
          <a:xfrm>
            <a:off x="462708" y="2533879"/>
            <a:ext cx="11043493" cy="4153359"/>
          </a:xfrm>
        </p:spPr>
        <p:txBody>
          <a:bodyPr>
            <a:normAutofit fontScale="92500" lnSpcReduction="20000"/>
          </a:bodyPr>
          <a:lstStyle/>
          <a:p>
            <a:pPr marL="0" indent="0" algn="just">
              <a:buNone/>
            </a:pPr>
            <a:r>
              <a:rPr lang="en-GB" sz="2100" b="1" dirty="0">
                <a:effectLst/>
                <a:latin typeface="Times New Roman" panose="02020603050405020304" pitchFamily="18" charset="0"/>
                <a:ea typeface="Calibri" panose="020F0502020204030204" pitchFamily="34" charset="0"/>
                <a:cs typeface="Times New Roman" panose="02020603050405020304" pitchFamily="18" charset="0"/>
              </a:rPr>
              <a:t>Optical Flow</a:t>
            </a:r>
            <a:r>
              <a:rPr lang="en-GB" sz="2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Optical flow is a task of per-pixel motion estimation between two consecutive frames in one video. In other words, the Optical Flow task implies the calculation of the shift vector for pixel as an object displacement difference between two neighbouring images (Huang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2019; Pathak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2018).  </a:t>
            </a:r>
          </a:p>
          <a:p>
            <a:pPr marL="0" indent="0" algn="just">
              <a:buNone/>
            </a:pPr>
            <a:r>
              <a:rPr lang="en-GB" sz="2100" b="1" dirty="0">
                <a:effectLst/>
                <a:latin typeface="Times New Roman" panose="02020603050405020304" pitchFamily="18" charset="0"/>
                <a:ea typeface="Calibri" panose="020F0502020204030204" pitchFamily="34" charset="0"/>
                <a:cs typeface="Times New Roman" panose="02020603050405020304" pitchFamily="18" charset="0"/>
              </a:rPr>
              <a:t>Optical Flow Applications</a:t>
            </a:r>
            <a:r>
              <a:rPr lang="en-GB" sz="2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Optical Flow’s main purpose is to forecast the object’s displacement vector caused by its camera movements or motion. Mostly,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Optical Flow is found in video editors such as compression, slow-motion and stabilization (Pathak et al, 2018). Furthermore, Action Recognition tasks and real-time tracking systems are commonly used methods for Optical Flow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Snah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2021; Huang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2019)</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buNone/>
            </a:pPr>
            <a:r>
              <a:rPr lang="en-GB" sz="1900" b="1" dirty="0">
                <a:effectLst/>
                <a:latin typeface="Times New Roman" panose="02020603050405020304" pitchFamily="18" charset="0"/>
                <a:ea typeface="Calibri" panose="020F0502020204030204" pitchFamily="34" charset="0"/>
                <a:cs typeface="Times New Roman" panose="02020603050405020304" pitchFamily="18" charset="0"/>
              </a:rPr>
              <a:t>Optical Flow Methods</a:t>
            </a:r>
          </a:p>
          <a:p>
            <a:pPr marL="0" indent="0" algn="jus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It is identified that there are two types of Optical Flow: Sparse Optical Flow and Dense Optical Flow. Using a </a:t>
            </a:r>
            <a:r>
              <a:rPr lang="en-GB" dirty="0">
                <a:latin typeface="Times New Roman" panose="02020603050405020304" pitchFamily="18" charset="0"/>
                <a:ea typeface="Calibri" panose="020F0502020204030204" pitchFamily="34" charset="0"/>
                <a:cs typeface="Times New Roman" panose="02020603050405020304" pitchFamily="18" charset="0"/>
              </a:rPr>
              <a:t>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parse </a:t>
            </a:r>
            <a:r>
              <a:rPr lang="en-GB" dirty="0">
                <a:latin typeface="Times New Roman" panose="02020603050405020304" pitchFamily="18" charset="0"/>
                <a:ea typeface="Calibri" panose="020F0502020204030204" pitchFamily="34" charset="0"/>
                <a:cs typeface="Times New Roman" panose="02020603050405020304" pitchFamily="18" charset="0"/>
              </a:rPr>
              <a:t>O</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ptical </a:t>
            </a:r>
            <a:r>
              <a:rPr lang="en-GB" dirty="0">
                <a:latin typeface="Times New Roman" panose="02020603050405020304" pitchFamily="18" charset="0"/>
                <a:ea typeface="Calibri" panose="020F0502020204030204" pitchFamily="34" charset="0"/>
                <a:cs typeface="Times New Roman" panose="02020603050405020304" pitchFamily="18" charset="0"/>
              </a:rPr>
              <a:t>F</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low means not having the motion information about pixels that are not contained in it. This restriction can be lifted using Dense Optical Flow algorithms which are supposed to calculate a motion vector for every pixel in the image (Huang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2019; Pathak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2018). That is why, the Dense Optical flow is the chosen method for this algorithm.</a:t>
            </a:r>
          </a:p>
          <a:p>
            <a:pPr marL="0" indent="0">
              <a:buNone/>
            </a:pPr>
            <a:endParaRPr lang="en-US" dirty="0"/>
          </a:p>
        </p:txBody>
      </p:sp>
    </p:spTree>
    <p:extLst>
      <p:ext uri="{BB962C8B-B14F-4D97-AF65-F5344CB8AC3E}">
        <p14:creationId xmlns:p14="http://schemas.microsoft.com/office/powerpoint/2010/main" val="6445514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753DF10E-6549-A5EA-4ABD-F4329C0ECB32}"/>
              </a:ext>
            </a:extLst>
          </p:cNvPr>
          <p:cNvSpPr>
            <a:spLocks noGrp="1"/>
          </p:cNvSpPr>
          <p:nvPr>
            <p:ph type="title"/>
          </p:nvPr>
        </p:nvSpPr>
        <p:spPr>
          <a:xfrm>
            <a:off x="1030288" y="609600"/>
            <a:ext cx="10131425" cy="1110343"/>
          </a:xfrm>
        </p:spPr>
        <p:txBody>
          <a:bodyPr>
            <a:normAutofit/>
          </a:bodyPr>
          <a:lstStyle/>
          <a:p>
            <a:pPr algn="ctr"/>
            <a:r>
              <a:rPr lang="en-US" dirty="0">
                <a:solidFill>
                  <a:schemeClr val="bg1"/>
                </a:solidFill>
              </a:rPr>
              <a:t>Optical flow Approach(</a:t>
            </a:r>
            <a:r>
              <a:rPr lang="en-US" dirty="0" err="1">
                <a:solidFill>
                  <a:schemeClr val="bg1"/>
                </a:solidFill>
              </a:rPr>
              <a:t>asli</a:t>
            </a:r>
            <a:r>
              <a:rPr lang="en-US" dirty="0">
                <a:solidFill>
                  <a:schemeClr val="bg1"/>
                </a:solidFill>
              </a:rPr>
              <a:t>)</a:t>
            </a:r>
          </a:p>
        </p:txBody>
      </p:sp>
      <p:sp>
        <p:nvSpPr>
          <p:cNvPr id="3" name="Content Placeholder 2">
            <a:extLst>
              <a:ext uri="{FF2B5EF4-FFF2-40B4-BE49-F238E27FC236}">
                <a16:creationId xmlns:a16="http://schemas.microsoft.com/office/drawing/2014/main" id="{18B12496-0310-9524-F932-FF398CBB2DBE}"/>
              </a:ext>
            </a:extLst>
          </p:cNvPr>
          <p:cNvSpPr>
            <a:spLocks noGrp="1"/>
          </p:cNvSpPr>
          <p:nvPr>
            <p:ph idx="1"/>
          </p:nvPr>
        </p:nvSpPr>
        <p:spPr>
          <a:xfrm>
            <a:off x="462709" y="2533879"/>
            <a:ext cx="5633292" cy="4153359"/>
          </a:xfrm>
        </p:spPr>
        <p:txBody>
          <a:bodyPr>
            <a:normAutofit fontScale="92500" lnSpcReduction="10000"/>
          </a:bodyPr>
          <a:lstStyle/>
          <a:p>
            <a:pPr marL="0" indent="0" algn="jus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Implementing Dense Optical Flow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Dense optical flow attempts to calculate the optical flow vector for every pixel in each frame. Also, to receive a more accurate and a denser outcome for applications such as a learning structure from motion and video segmentation, Dense Optical Flow implementations are described as an effective technique to estimate the relative movement between the object and camera (Huang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2019; Pathak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2018).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Advantages and Disadvantages of Dense Optical Flow</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According to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Snah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Xuezhi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(2021), dense optical flow estimation is a costly algorithm as it calculates each pixel. On the other hand, it is a commonly used method because of its higher accuracy in areas such as motion learning and video segmentation (Huang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2019).</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Video 4">
            <a:hlinkClick r:id="" action="ppaction://media"/>
            <a:extLst>
              <a:ext uri="{FF2B5EF4-FFF2-40B4-BE49-F238E27FC236}">
                <a16:creationId xmlns:a16="http://schemas.microsoft.com/office/drawing/2014/main" id="{F78B9395-4307-161B-D385-262887596A2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95664" y="2533878"/>
            <a:ext cx="5896673" cy="3845656"/>
          </a:xfrm>
          <a:prstGeom prst="rect">
            <a:avLst/>
          </a:prstGeom>
        </p:spPr>
      </p:pic>
    </p:spTree>
    <p:extLst>
      <p:ext uri="{BB962C8B-B14F-4D97-AF65-F5344CB8AC3E}">
        <p14:creationId xmlns:p14="http://schemas.microsoft.com/office/powerpoint/2010/main" val="1149573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9933"/>
    </mc:Choice>
    <mc:Fallback xmlns="">
      <p:transition spd="slow" advTm="59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3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341BC4-B801-FF4D-A43B-9B9DB6672AE3}">
  <we:reference id="4567b711-9f2d-454d-b0d0-74708a29b461" version="1.0.0.0" store="EXCatalog" storeType="EXCatalog"/>
  <we:alternateReferences>
    <we:reference id="WA200001313" version="1.0.0.0" store="en-GB"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703</TotalTime>
  <Words>1803</Words>
  <Application>Microsoft Office PowerPoint</Application>
  <PresentationFormat>Widescreen</PresentationFormat>
  <Paragraphs>6055</Paragraphs>
  <Slides>13</Slides>
  <Notes>5</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Celestial</vt:lpstr>
      <vt:lpstr>motion detection</vt:lpstr>
      <vt:lpstr>Why this topic?</vt:lpstr>
      <vt:lpstr>What is the problem?</vt:lpstr>
      <vt:lpstr>Frame difference Approach (arda)</vt:lpstr>
      <vt:lpstr>Advantages &amp; disadvantages of frame difference</vt:lpstr>
      <vt:lpstr>Background Subtraction Approach (ozan)</vt:lpstr>
      <vt:lpstr>Advantages &amp; disadvantages of Background subtraction</vt:lpstr>
      <vt:lpstr>Optical flow BASED MOTION DETECTION (asli)</vt:lpstr>
      <vt:lpstr>Optical flow Approach(asli)</vt:lpstr>
      <vt:lpstr>Noise-Tolerant approach (aysegul)</vt:lpstr>
      <vt:lpstr>Advantages &amp; Disadvantages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Detection</dc:title>
  <dc:creator>Ozan Gokberk;Arda Sahan;Asli Kanturk</dc:creator>
  <cp:lastModifiedBy>Ozan Gokberk</cp:lastModifiedBy>
  <cp:revision>34</cp:revision>
  <dcterms:created xsi:type="dcterms:W3CDTF">2022-12-01T18:50:46Z</dcterms:created>
  <dcterms:modified xsi:type="dcterms:W3CDTF">2022-12-05T15:27:42Z</dcterms:modified>
</cp:coreProperties>
</file>